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3871" r:id="rId2"/>
    <p:sldMasterId id="2147483874" r:id="rId3"/>
  </p:sldMasterIdLst>
  <p:notesMasterIdLst>
    <p:notesMasterId r:id="rId31"/>
  </p:notesMasterIdLst>
  <p:handoutMasterIdLst>
    <p:handoutMasterId r:id="rId32"/>
  </p:handoutMasterIdLst>
  <p:sldIdLst>
    <p:sldId id="273" r:id="rId4"/>
    <p:sldId id="389" r:id="rId5"/>
    <p:sldId id="334" r:id="rId6"/>
    <p:sldId id="466" r:id="rId7"/>
    <p:sldId id="360" r:id="rId8"/>
    <p:sldId id="438" r:id="rId9"/>
    <p:sldId id="439" r:id="rId10"/>
    <p:sldId id="378" r:id="rId11"/>
    <p:sldId id="467" r:id="rId12"/>
    <p:sldId id="455" r:id="rId13"/>
    <p:sldId id="471" r:id="rId14"/>
    <p:sldId id="468" r:id="rId15"/>
    <p:sldId id="454" r:id="rId16"/>
    <p:sldId id="472" r:id="rId17"/>
    <p:sldId id="473" r:id="rId18"/>
    <p:sldId id="474" r:id="rId19"/>
    <p:sldId id="481" r:id="rId20"/>
    <p:sldId id="475" r:id="rId21"/>
    <p:sldId id="480" r:id="rId22"/>
    <p:sldId id="477" r:id="rId23"/>
    <p:sldId id="482" r:id="rId24"/>
    <p:sldId id="478" r:id="rId25"/>
    <p:sldId id="483" r:id="rId26"/>
    <p:sldId id="469" r:id="rId27"/>
    <p:sldId id="443" r:id="rId28"/>
    <p:sldId id="470" r:id="rId29"/>
    <p:sldId id="45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157D3-73DE-4641-9889-33742C3519D6}">
          <p14:sldIdLst>
            <p14:sldId id="273"/>
            <p14:sldId id="389"/>
            <p14:sldId id="334"/>
            <p14:sldId id="466"/>
            <p14:sldId id="360"/>
            <p14:sldId id="438"/>
            <p14:sldId id="439"/>
            <p14:sldId id="378"/>
            <p14:sldId id="467"/>
            <p14:sldId id="455"/>
            <p14:sldId id="471"/>
            <p14:sldId id="468"/>
            <p14:sldId id="454"/>
            <p14:sldId id="472"/>
            <p14:sldId id="473"/>
            <p14:sldId id="474"/>
            <p14:sldId id="481"/>
            <p14:sldId id="475"/>
            <p14:sldId id="480"/>
            <p14:sldId id="477"/>
            <p14:sldId id="482"/>
            <p14:sldId id="478"/>
            <p14:sldId id="483"/>
            <p14:sldId id="469"/>
            <p14:sldId id="443"/>
            <p14:sldId id="470"/>
            <p14:sldId id="451"/>
          </p14:sldIdLst>
        </p14:section>
        <p14:section name="Untitled Section" id="{2422B6E1-F420-4B4A-B7AC-65BBDC3C6F38}">
          <p14:sldIdLst/>
        </p14:section>
      </p14:sectionLst>
    </p:ext>
    <p:ext uri="{EFAFB233-063F-42B5-8137-9DF3F51BA10A}">
      <p15:sldGuideLst xmlns="" xmlns:p15="http://schemas.microsoft.com/office/powerpoint/2012/main">
        <p15:guide id="1" pos="216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3E7"/>
    <a:srgbClr val="ED7D31"/>
    <a:srgbClr val="ED7DE7"/>
    <a:srgbClr val="D5DA6C"/>
    <a:srgbClr val="F8F8F8"/>
    <a:srgbClr val="FFFC00"/>
    <a:srgbClr val="8B5905"/>
    <a:srgbClr val="77241B"/>
    <a:srgbClr val="C13B2C"/>
    <a:srgbClr val="8F5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5890" autoAdjust="0"/>
  </p:normalViewPr>
  <p:slideViewPr>
    <p:cSldViewPr snapToGrid="0">
      <p:cViewPr>
        <p:scale>
          <a:sx n="81" d="100"/>
          <a:sy n="81" d="100"/>
        </p:scale>
        <p:origin x="-1200" y="-376"/>
      </p:cViewPr>
      <p:guideLst>
        <p:guide orient="horz" pos="864"/>
        <p:guide pos="2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F362C-E1A5-F14F-B8F8-29B3E9AF4E89}" type="datetimeFigureOut">
              <a:rPr lang="en-US" smtClean="0"/>
              <a:t>7/6/18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BFA8C-F1C5-7C4D-A660-DE1AC95D4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5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DC9F9-9202-4FAA-BFDB-5248A8B15A26}" type="datetimeFigureOut">
              <a:rPr lang="en-US" smtClean="0"/>
              <a:t>7/6/18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9AECB-A677-43A7-BCBB-A4497CCD2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92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6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0813" y="231775"/>
            <a:ext cx="7159626" cy="4027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DEF9DBD6-5DBD-4495-80E0-442C6EA24C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6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533400"/>
            <a:ext cx="6459538" cy="3633788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430" y="4570489"/>
            <a:ext cx="6453188" cy="382512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11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Confusion</a:t>
            </a:r>
          </a:p>
          <a:p>
            <a:r>
              <a:rPr lang="en-US" sz="1200" dirty="0" smtClean="0"/>
              <a:t>Lots of solutions, point solutions</a:t>
            </a:r>
          </a:p>
          <a:p>
            <a:r>
              <a:rPr lang="en-US" sz="1200" dirty="0" smtClean="0"/>
              <a:t>Security is getting better</a:t>
            </a:r>
          </a:p>
          <a:p>
            <a:r>
              <a:rPr lang="en-US" sz="1200" dirty="0" smtClean="0"/>
              <a:t>450 + platforms</a:t>
            </a:r>
          </a:p>
          <a:p>
            <a:r>
              <a:rPr lang="en-US" sz="1200" dirty="0" smtClean="0"/>
              <a:t>Multiple connectivity options</a:t>
            </a:r>
          </a:p>
          <a:p>
            <a:r>
              <a:rPr lang="en-US" sz="1200" dirty="0" smtClean="0"/>
              <a:t>More suppliers than buyers</a:t>
            </a:r>
          </a:p>
          <a:p>
            <a:r>
              <a:rPr lang="en-US" sz="1200" dirty="0" smtClean="0"/>
              <a:t>Not a lot of big projects, but lots of pilots and small tests</a:t>
            </a:r>
          </a:p>
          <a:p>
            <a:r>
              <a:rPr lang="en-US" sz="1200" dirty="0" smtClean="0"/>
              <a:t>¾ of </a:t>
            </a:r>
            <a:r>
              <a:rPr lang="en-US" sz="1200" dirty="0" err="1" smtClean="0"/>
              <a:t>IoT</a:t>
            </a:r>
            <a:r>
              <a:rPr lang="en-US" sz="1200" dirty="0" smtClean="0"/>
              <a:t> projects fail</a:t>
            </a:r>
          </a:p>
          <a:p>
            <a:r>
              <a:rPr lang="en-US" sz="1200" dirty="0" smtClean="0"/>
              <a:t>Infrastructure players are making money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533400"/>
            <a:ext cx="6459538" cy="3633788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430" y="4570489"/>
            <a:ext cx="6453188" cy="3825120"/>
          </a:xfrm>
          <a:noFill/>
          <a:ln/>
        </p:spPr>
        <p:txBody>
          <a:bodyPr/>
          <a:lstStyle/>
          <a:p>
            <a:r>
              <a:rPr lang="en-US" dirty="0" smtClean="0"/>
              <a:t>Infrastructure modernization for digital transformation -  infrastructure, core skills, tools and resources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Firmware updates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Network upgrades/repairs to support bandwidth, network segmentation to separate out </a:t>
            </a:r>
            <a:r>
              <a:rPr lang="en-US" dirty="0" err="1" smtClean="0"/>
              <a:t>IoT</a:t>
            </a:r>
            <a:r>
              <a:rPr lang="en-US" dirty="0" smtClean="0"/>
              <a:t> networks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Moving data to cloud 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Wireless connectivity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Data warehousing, cleanup, 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Security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Policies </a:t>
            </a:r>
            <a:r>
              <a:rPr lang="mr-IN" dirty="0" smtClean="0"/>
              <a:t>–</a:t>
            </a:r>
            <a:r>
              <a:rPr lang="en-US" dirty="0" smtClean="0"/>
              <a:t> data, privacy,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Integration of system and application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Inventory of assets, applications, 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Roadmap of what to change to get to future stage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Fix processes and </a:t>
            </a:r>
            <a:r>
              <a:rPr lang="en-US" dirty="0" err="1" smtClean="0"/>
              <a:t>poloicies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E.g. selling a service on a monthly basis, new business models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Audit skills and find new skills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Connecting the unconnected, extending connectivity </a:t>
            </a:r>
            <a:r>
              <a:rPr lang="mr-IN" dirty="0" smtClean="0"/>
              <a:t>–</a:t>
            </a:r>
            <a:r>
              <a:rPr lang="en-US" dirty="0" smtClean="0"/>
              <a:t> wire and unwired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11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0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1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75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7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5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3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 bwMode="gray">
          <a:xfrm>
            <a:off x="465016" y="428475"/>
            <a:ext cx="11254153" cy="53479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5016" y="1412876"/>
            <a:ext cx="11258062" cy="4537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5016" y="428475"/>
            <a:ext cx="11254153" cy="53479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2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569775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79962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4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581444"/>
            <a:ext cx="12192000" cy="2660357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32CD-6F80-1540-9880-F6BE11C9F20B}" type="datetimeFigureOut">
              <a:rPr lang="en-US" smtClean="0"/>
              <a:t>7/6/18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Strategy of Things Confidential: For Discussion Purposes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8C44-5B3B-4A4E-91D4-0EA9E5E4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8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1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5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9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2210" y="6525067"/>
            <a:ext cx="7183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Strategy of Things </a:t>
            </a:r>
            <a:r>
              <a:rPr lang="en-US" sz="1400" baseline="0" dirty="0" smtClean="0">
                <a:solidFill>
                  <a:schemeClr val="bg2">
                    <a:lumMod val="50000"/>
                  </a:schemeClr>
                </a:solidFill>
              </a:rPr>
              <a:t> 26250 Industrial Blvd, </a:t>
            </a:r>
            <a:r>
              <a:rPr lang="en-US" sz="1400" baseline="0" dirty="0" err="1" smtClean="0">
                <a:solidFill>
                  <a:schemeClr val="bg2">
                    <a:lumMod val="50000"/>
                  </a:schemeClr>
                </a:solidFill>
              </a:rPr>
              <a:t>Ste</a:t>
            </a:r>
            <a:r>
              <a:rPr lang="en-US" sz="1400" baseline="0" dirty="0" smtClean="0">
                <a:solidFill>
                  <a:schemeClr val="bg2">
                    <a:lumMod val="50000"/>
                  </a:schemeClr>
                </a:solidFill>
              </a:rPr>
              <a:t> 102, Hayward, CA 94545   </a:t>
            </a:r>
            <a:r>
              <a:rPr lang="en-US" sz="1400" baseline="0" dirty="0" err="1" smtClean="0">
                <a:solidFill>
                  <a:schemeClr val="bg2">
                    <a:lumMod val="50000"/>
                  </a:schemeClr>
                </a:solidFill>
              </a:rPr>
              <a:t>www.strategyofthings.io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FE291321-7997-F647-86FE-9542008DA3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SoT_Logo_Blue_2017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9" t="8714" r="36485" b="44824"/>
          <a:stretch/>
        </p:blipFill>
        <p:spPr>
          <a:xfrm>
            <a:off x="11468018" y="102622"/>
            <a:ext cx="659837" cy="50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86" r:id="rId2"/>
    <p:sldLayoutId id="2147483887" r:id="rId3"/>
    <p:sldLayoutId id="214748388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77280" y="5503182"/>
            <a:ext cx="7440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Benson Chan, Senior Partner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July 9, 2018</a:t>
            </a:r>
            <a:endParaRPr lang="en-US" sz="2000" dirty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 descr="jj-ying-23682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 b="26798"/>
          <a:stretch/>
        </p:blipFill>
        <p:spPr>
          <a:xfrm>
            <a:off x="0" y="911412"/>
            <a:ext cx="12192000" cy="4108823"/>
          </a:xfrm>
          <a:prstGeom prst="rect">
            <a:avLst/>
          </a:prstGeom>
        </p:spPr>
      </p:pic>
      <p:pic>
        <p:nvPicPr>
          <p:cNvPr id="6" name="Picture 5" descr="SOT_LOGO__TWO_COLO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84" y="5338766"/>
            <a:ext cx="2340710" cy="11703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1695" y="2195187"/>
            <a:ext cx="61558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/>
          </a:p>
          <a:p>
            <a:r>
              <a:rPr lang="en-US" sz="4000" b="1" dirty="0" smtClean="0"/>
              <a:t>Key Skills for </a:t>
            </a:r>
            <a:r>
              <a:rPr lang="en-US" sz="4000" b="1" dirty="0" err="1" smtClean="0"/>
              <a:t>IoT</a:t>
            </a:r>
            <a:r>
              <a:rPr lang="en-US" sz="4000" b="1" dirty="0" smtClean="0"/>
              <a:t> Integrators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3487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What is stopping buyers from buying?</a:t>
            </a:r>
            <a:endParaRPr lang="en-US" sz="4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954" y="6224924"/>
            <a:ext cx="962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 http://</a:t>
            </a:r>
            <a:r>
              <a:rPr lang="en-US" sz="1400" dirty="0" err="1"/>
              <a:t>www.bain.com</a:t>
            </a:r>
            <a:r>
              <a:rPr lang="en-US" sz="1400" dirty="0"/>
              <a:t>/publications/articles/cybersecurity-is-the-key-to-unlocking-demand-in-the-internet-of-things.aspx</a:t>
            </a:r>
          </a:p>
        </p:txBody>
      </p:sp>
      <p:pic>
        <p:nvPicPr>
          <p:cNvPr id="4" name="Picture 3" descr="Screen Shot 2018-06-23 at 10.26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709" y="953494"/>
            <a:ext cx="9438462" cy="528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7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Why do </a:t>
            </a:r>
            <a:r>
              <a:rPr lang="en-US" sz="4000" dirty="0" err="1" smtClean="0">
                <a:latin typeface="+mn-lt"/>
              </a:rPr>
              <a:t>IoT</a:t>
            </a:r>
            <a:r>
              <a:rPr lang="en-US" sz="4000" dirty="0" smtClean="0">
                <a:latin typeface="+mn-lt"/>
              </a:rPr>
              <a:t> projects fail?</a:t>
            </a:r>
            <a:endParaRPr lang="en-US" sz="4000" dirty="0">
              <a:latin typeface="+mn-lt"/>
            </a:endParaRPr>
          </a:p>
        </p:txBody>
      </p:sp>
      <p:pic>
        <p:nvPicPr>
          <p:cNvPr id="3" name="Picture 2" descr="Screen Shot 2018-07-05 at 8.38.3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0"/>
          <a:stretch/>
        </p:blipFill>
        <p:spPr>
          <a:xfrm>
            <a:off x="6992613" y="1016213"/>
            <a:ext cx="3939541" cy="4503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08561" y="6146525"/>
            <a:ext cx="7933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www.slideshare.net</a:t>
            </a:r>
            <a:r>
              <a:rPr lang="en-US" sz="1200" dirty="0"/>
              <a:t>/</a:t>
            </a:r>
            <a:r>
              <a:rPr lang="en-US" sz="1200" dirty="0" err="1"/>
              <a:t>CiscoBusinessInsights</a:t>
            </a:r>
            <a:r>
              <a:rPr lang="en-US" sz="1200" dirty="0"/>
              <a:t>/journey-to-iot-value-</a:t>
            </a:r>
            <a:r>
              <a:rPr lang="en-US" sz="1200" dirty="0" smtClean="0"/>
              <a:t>76163389        May 2017</a:t>
            </a:r>
            <a:endParaRPr lang="en-US" sz="1200" dirty="0"/>
          </a:p>
        </p:txBody>
      </p:sp>
      <p:pic>
        <p:nvPicPr>
          <p:cNvPr id="5" name="Picture 4" descr="Screen Shot 2018-07-05 at 9.04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38" y="1200897"/>
            <a:ext cx="4420141" cy="4391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76539" y="1034872"/>
            <a:ext cx="2524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Reasons for failure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91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4483" y="1470558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What is </a:t>
            </a:r>
            <a:r>
              <a:rPr lang="en-US" sz="2800" dirty="0" err="1" smtClean="0">
                <a:solidFill>
                  <a:srgbClr val="D9D9D9"/>
                </a:solidFill>
              </a:rPr>
              <a:t>IoT</a:t>
            </a:r>
            <a:r>
              <a:rPr lang="en-US" sz="2800" dirty="0" smtClean="0">
                <a:solidFill>
                  <a:srgbClr val="D9D9D9"/>
                </a:solidFill>
              </a:rPr>
              <a:t>? </a:t>
            </a:r>
            <a:endParaRPr lang="en-US" sz="2800" dirty="0">
              <a:solidFill>
                <a:srgbClr val="D9D9D9"/>
              </a:solidFill>
            </a:endParaRP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Why are new skills needed?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What are the </a:t>
            </a:r>
            <a:r>
              <a:rPr lang="en-US" sz="2800" dirty="0" err="1" smtClean="0"/>
              <a:t>IoT</a:t>
            </a:r>
            <a:r>
              <a:rPr lang="en-US" sz="2800" dirty="0" smtClean="0"/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Strategies for skills acquisition</a:t>
            </a:r>
            <a:br>
              <a:rPr lang="en-US" sz="2800" dirty="0" smtClean="0">
                <a:solidFill>
                  <a:srgbClr val="D9D9D9"/>
                </a:solidFill>
              </a:rPr>
            </a:br>
            <a:endParaRPr lang="en-US" sz="2800" dirty="0" smtClean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Q&amp;A</a:t>
            </a:r>
            <a:endParaRPr lang="en-US" sz="2400" dirty="0">
              <a:solidFill>
                <a:srgbClr val="D9D9D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/>
              <a:t>Key Skills Summary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8991" y="1411193"/>
            <a:ext cx="3559022" cy="5095970"/>
          </a:xfrm>
          <a:prstGeom prst="roundRect">
            <a:avLst>
              <a:gd name="adj" fmla="val 6434"/>
            </a:avLst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07183" y="1406794"/>
            <a:ext cx="3559022" cy="5095970"/>
          </a:xfrm>
          <a:prstGeom prst="roundRect">
            <a:avLst>
              <a:gd name="adj" fmla="val 6434"/>
            </a:avLst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175375" y="1402395"/>
            <a:ext cx="3559022" cy="5095970"/>
          </a:xfrm>
          <a:prstGeom prst="roundRect">
            <a:avLst>
              <a:gd name="adj" fmla="val 6434"/>
            </a:avLst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58103" y="909434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Technology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64" y="905035"/>
            <a:ext cx="1410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Execution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366988" y="900636"/>
            <a:ext cx="89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Value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34386" y="2007027"/>
            <a:ext cx="205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Cybersecurity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34384" y="3539264"/>
            <a:ext cx="150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IoT</a:t>
            </a:r>
            <a:r>
              <a:rPr lang="en-US" dirty="0" smtClean="0"/>
              <a:t> Solution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77037" y="5040137"/>
            <a:ext cx="1509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Application </a:t>
            </a:r>
            <a:r>
              <a:rPr lang="en-US" dirty="0"/>
              <a:t>D</a:t>
            </a:r>
            <a:r>
              <a:rPr lang="en-US" dirty="0" smtClean="0"/>
              <a:t>evelopment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54995" y="3443033"/>
            <a:ext cx="168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IoT</a:t>
            </a:r>
            <a:r>
              <a:rPr lang="en-US" dirty="0" smtClean="0"/>
              <a:t> Systems Integration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43264" y="3080142"/>
            <a:ext cx="1435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Success</a:t>
            </a:r>
            <a:endParaRPr lang="en-US" dirty="0"/>
          </a:p>
        </p:txBody>
      </p:sp>
      <p:pic>
        <p:nvPicPr>
          <p:cNvPr id="30" name="Picture 29" descr="users-gro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637" y="2980667"/>
            <a:ext cx="909202" cy="90920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801587" y="4408536"/>
            <a:ext cx="118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Maker</a:t>
            </a:r>
            <a:endParaRPr lang="en-US" dirty="0"/>
          </a:p>
        </p:txBody>
      </p:sp>
      <p:pic>
        <p:nvPicPr>
          <p:cNvPr id="35" name="Picture 34" descr="plumb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551" y="4226831"/>
            <a:ext cx="908256" cy="90825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9761455" y="5544373"/>
            <a:ext cx="1385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Consultative Sales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900175" y="5163653"/>
            <a:ext cx="167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Management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737006" y="1741035"/>
            <a:ext cx="136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875719" y="1893434"/>
            <a:ext cx="191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IoT</a:t>
            </a:r>
            <a:r>
              <a:rPr lang="en-US" dirty="0" smtClean="0"/>
              <a:t> Project Management</a:t>
            </a:r>
            <a:endParaRPr lang="en-US" dirty="0"/>
          </a:p>
        </p:txBody>
      </p:sp>
      <p:pic>
        <p:nvPicPr>
          <p:cNvPr id="34" name="Picture 33" descr="opposite-arrows-couple-pointing-to-center-in-diagonal-posi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62" y="5097865"/>
            <a:ext cx="910672" cy="910672"/>
          </a:xfrm>
          <a:prstGeom prst="rect">
            <a:avLst/>
          </a:prstGeom>
        </p:spPr>
      </p:pic>
      <p:pic>
        <p:nvPicPr>
          <p:cNvPr id="41" name="Picture 40" descr="loc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01" y="1724283"/>
            <a:ext cx="907034" cy="907034"/>
          </a:xfrm>
          <a:prstGeom prst="rect">
            <a:avLst/>
          </a:prstGeom>
        </p:spPr>
      </p:pic>
      <p:pic>
        <p:nvPicPr>
          <p:cNvPr id="3" name="Picture 2" descr="idea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7" y="3411480"/>
            <a:ext cx="912281" cy="912281"/>
          </a:xfrm>
          <a:prstGeom prst="rect">
            <a:avLst/>
          </a:prstGeom>
        </p:spPr>
      </p:pic>
      <p:pic>
        <p:nvPicPr>
          <p:cNvPr id="43" name="Picture 42" descr="tools-and-utensil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6" y="5089233"/>
            <a:ext cx="914400" cy="914400"/>
          </a:xfrm>
          <a:prstGeom prst="rect">
            <a:avLst/>
          </a:prstGeom>
        </p:spPr>
      </p:pic>
      <p:pic>
        <p:nvPicPr>
          <p:cNvPr id="4" name="Picture 3" descr="management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996" y="1843486"/>
            <a:ext cx="908354" cy="908354"/>
          </a:xfrm>
          <a:prstGeom prst="rect">
            <a:avLst/>
          </a:prstGeom>
        </p:spPr>
      </p:pic>
      <p:pic>
        <p:nvPicPr>
          <p:cNvPr id="46" name="Picture 45" descr="sharing-connections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553" y="1718046"/>
            <a:ext cx="909642" cy="909642"/>
          </a:xfrm>
          <a:prstGeom prst="rect">
            <a:avLst/>
          </a:prstGeom>
        </p:spPr>
      </p:pic>
      <p:pic>
        <p:nvPicPr>
          <p:cNvPr id="5" name="Picture 4" descr="gears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54" y="3411476"/>
            <a:ext cx="914196" cy="914196"/>
          </a:xfrm>
          <a:prstGeom prst="rect">
            <a:avLst/>
          </a:prstGeom>
        </p:spPr>
      </p:pic>
      <p:pic>
        <p:nvPicPr>
          <p:cNvPr id="7" name="Picture 6" descr="handshake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588" y="5449864"/>
            <a:ext cx="914196" cy="9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8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</a:t>
            </a:r>
            <a:r>
              <a:rPr lang="en-US" sz="4000" dirty="0" err="1" smtClean="0">
                <a:latin typeface="+mn-lt"/>
              </a:rPr>
              <a:t>Cybersecurity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Prevent, Protect, Mitigate, Respond, Recover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Device, Communications, Cloud, App, Data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adoption barrier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Critical shortage of experts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No longer someone else’s problem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Liabilities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will you be able to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Cybersecurity</a:t>
            </a:r>
            <a:r>
              <a:rPr lang="en-US" sz="2000" dirty="0" smtClean="0"/>
              <a:t> strategy </a:t>
            </a:r>
            <a:r>
              <a:rPr lang="en-US" sz="2000" dirty="0" smtClean="0"/>
              <a:t>and planning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Systems architecture analysis/design/engineering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Security systems integration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Security solutions implementation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Systems audits and assessment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Security systems administration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University/online coursework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Industry-specific 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Conferences</a:t>
            </a:r>
          </a:p>
          <a:p>
            <a:endParaRPr lang="en-US" sz="2000" dirty="0"/>
          </a:p>
          <a:p>
            <a:r>
              <a:rPr lang="en-US" sz="2000" dirty="0" smtClean="0"/>
              <a:t>Security is broad - develop general competence first. </a:t>
            </a:r>
            <a:r>
              <a:rPr lang="en-US" sz="2000" dirty="0"/>
              <a:t>D</a:t>
            </a:r>
            <a:r>
              <a:rPr lang="en-US" sz="2000" dirty="0" smtClean="0"/>
              <a:t>evelop specializations strategically.</a:t>
            </a:r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CISSP (high level)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CISA (auditing)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CISM (managerial)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GICSP (industrial infrastructure)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/>
              <a:t>CompTIA</a:t>
            </a:r>
            <a:r>
              <a:rPr lang="en-US" sz="2000" dirty="0"/>
              <a:t> Security+ (basics)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GSEC (basics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17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</a:t>
            </a:r>
            <a:r>
              <a:rPr lang="en-US" sz="4000" dirty="0" err="1" smtClean="0">
                <a:latin typeface="+mn-lt"/>
              </a:rPr>
              <a:t>IoT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smtClean="0">
                <a:latin typeface="+mn-lt"/>
              </a:rPr>
              <a:t>solutions </a:t>
            </a:r>
            <a:r>
              <a:rPr lang="en-US" sz="4000" dirty="0">
                <a:latin typeface="+mn-lt"/>
              </a:rPr>
              <a:t>d</a:t>
            </a:r>
            <a:r>
              <a:rPr lang="en-US" sz="4000" dirty="0" smtClean="0">
                <a:latin typeface="+mn-lt"/>
              </a:rPr>
              <a:t>evelopment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Create </a:t>
            </a: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smtClean="0"/>
              <a:t>solutions </a:t>
            </a:r>
            <a:r>
              <a:rPr lang="mr-IN" sz="2000" dirty="0" smtClean="0"/>
              <a:t>–</a:t>
            </a:r>
            <a:r>
              <a:rPr lang="en-US" sz="2000" dirty="0" smtClean="0"/>
              <a:t> device to cloud to app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Pilots to production applications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Limited </a:t>
            </a:r>
            <a:r>
              <a:rPr lang="en-US" sz="2000" dirty="0" smtClean="0"/>
              <a:t>commercial solutions available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Pilot and innovation projects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Market availability of </a:t>
            </a:r>
            <a:r>
              <a:rPr lang="en-US" sz="2000" dirty="0" err="1" smtClean="0"/>
              <a:t>IoT</a:t>
            </a:r>
            <a:r>
              <a:rPr lang="en-US" sz="2000" dirty="0" smtClean="0"/>
              <a:t> development tools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will you be able to do </a:t>
            </a:r>
            <a:r>
              <a:rPr lang="en-US" sz="2400" dirty="0" smtClean="0">
                <a:solidFill>
                  <a:srgbClr val="0000FF"/>
                </a:solidFill>
              </a:rPr>
              <a:t>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Solution planning and design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Rules and policies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Software application development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Mobile application development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API and software integration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connectivity and networking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Hardware/software integration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40764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Online 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ands on lab work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based training programs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err="1" smtClean="0"/>
              <a:t>Bootcamps</a:t>
            </a:r>
            <a:r>
              <a:rPr lang="en-US" sz="2000" dirty="0" smtClean="0"/>
              <a:t> (1 day, 1 week</a:t>
            </a:r>
            <a:r>
              <a:rPr lang="mr-IN" sz="2000" dirty="0" smtClean="0"/>
              <a:t>…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Many vendors provide hardware and software development kits. Some vendors offer platforms that minimize coding and integration.</a:t>
            </a:r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</a:t>
            </a:r>
            <a:r>
              <a:rPr lang="en-US" sz="2400" dirty="0" err="1" smtClean="0">
                <a:solidFill>
                  <a:srgbClr val="0000FF"/>
                </a:solidFill>
              </a:rPr>
              <a:t>IoT</a:t>
            </a:r>
            <a:r>
              <a:rPr lang="en-US" sz="2400" dirty="0" smtClean="0">
                <a:solidFill>
                  <a:srgbClr val="0000FF"/>
                </a:solidFill>
              </a:rPr>
              <a:t> development tools and platforms</a:t>
            </a: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software</a:t>
            </a:r>
            <a:r>
              <a:rPr lang="en-US" sz="2000" dirty="0" smtClean="0"/>
              <a:t> platforms </a:t>
            </a:r>
            <a:r>
              <a:rPr lang="mr-IN" sz="2000" dirty="0" smtClean="0"/>
              <a:t>–</a:t>
            </a:r>
            <a:r>
              <a:rPr lang="en-US" sz="2000" dirty="0" smtClean="0"/>
              <a:t> Particle, </a:t>
            </a:r>
            <a:r>
              <a:rPr lang="en-US" sz="2000" dirty="0" err="1" smtClean="0"/>
              <a:t>Ayla</a:t>
            </a:r>
            <a:r>
              <a:rPr lang="en-US" sz="2000" dirty="0" smtClean="0"/>
              <a:t>, </a:t>
            </a:r>
            <a:r>
              <a:rPr lang="en-US" sz="2000" dirty="0" err="1" smtClean="0"/>
              <a:t>Exosite</a:t>
            </a:r>
            <a:r>
              <a:rPr lang="en-US" sz="2000" dirty="0" smtClean="0"/>
              <a:t>, Helium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Cloud platforms </a:t>
            </a:r>
            <a:r>
              <a:rPr lang="mr-IN" sz="2000" dirty="0" smtClean="0"/>
              <a:t>–</a:t>
            </a:r>
            <a:r>
              <a:rPr lang="en-US" sz="2000" dirty="0" smtClean="0"/>
              <a:t> AWS, Microsoft, IBM, </a:t>
            </a:r>
            <a:r>
              <a:rPr lang="en-US" sz="2000" dirty="0" err="1" smtClean="0"/>
              <a:t>ThingWorx</a:t>
            </a:r>
            <a:r>
              <a:rPr lang="en-US" sz="2000" dirty="0" smtClean="0"/>
              <a:t>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16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</a:t>
            </a:r>
            <a:r>
              <a:rPr lang="en-US" sz="4000" dirty="0" smtClean="0">
                <a:latin typeface="+mn-lt"/>
              </a:rPr>
              <a:t>Software application development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Create the desired functionality for </a:t>
            </a:r>
            <a:r>
              <a:rPr lang="en-US" sz="2000" dirty="0" err="1" smtClean="0"/>
              <a:t>IoT</a:t>
            </a:r>
            <a:r>
              <a:rPr lang="en-US" sz="2000" dirty="0" smtClean="0"/>
              <a:t> devices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Server, cloud and mobile applications, UI/UX, web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Backend, frontend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to do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solutions are point solutions that work independent of other </a:t>
            </a:r>
            <a:r>
              <a:rPr lang="en-US" sz="2000" dirty="0" err="1" smtClean="0"/>
              <a:t>IoT</a:t>
            </a:r>
            <a:r>
              <a:rPr lang="en-US" sz="2000" dirty="0" smtClean="0"/>
              <a:t> solutions or connected to business or operations systems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Current solutions have limited functionality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Customer specific </a:t>
            </a:r>
            <a:r>
              <a:rPr lang="en-US" sz="2000" dirty="0" err="1" smtClean="0"/>
              <a:t>IoT</a:t>
            </a:r>
            <a:r>
              <a:rPr lang="en-US" sz="2000" dirty="0" smtClean="0"/>
              <a:t> devices and applications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Custom </a:t>
            </a:r>
            <a:r>
              <a:rPr lang="en-US" sz="2000" dirty="0" err="1" smtClean="0"/>
              <a:t>IoT</a:t>
            </a:r>
            <a:r>
              <a:rPr lang="en-US" sz="2000" dirty="0" smtClean="0"/>
              <a:t> software applications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Customized and integrated dashboards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Mobile applications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University/online </a:t>
            </a:r>
            <a:r>
              <a:rPr lang="en-US" sz="2000" dirty="0" smtClean="0"/>
              <a:t>training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Coding </a:t>
            </a:r>
            <a:r>
              <a:rPr lang="en-US" sz="2000" dirty="0" err="1" smtClean="0"/>
              <a:t>bootcamps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Strategic recruitment</a:t>
            </a:r>
          </a:p>
          <a:p>
            <a:endParaRPr lang="en-US" sz="2000" dirty="0"/>
          </a:p>
          <a:p>
            <a:r>
              <a:rPr lang="en-US" sz="2000" dirty="0" smtClean="0"/>
              <a:t>There is not one universal coding language used in </a:t>
            </a:r>
            <a:r>
              <a:rPr lang="en-US" sz="2000" dirty="0" err="1" smtClean="0"/>
              <a:t>IoT</a:t>
            </a:r>
            <a:r>
              <a:rPr lang="en-US" sz="2000" dirty="0" smtClean="0"/>
              <a:t>. Depending on where in the stack, the type of application, will drive what is used.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</a:t>
            </a:r>
            <a:r>
              <a:rPr lang="en-US" sz="2400" dirty="0" smtClean="0">
                <a:solidFill>
                  <a:srgbClr val="0000FF"/>
                </a:solidFill>
              </a:rPr>
              <a:t>Languages</a:t>
            </a: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Java, Python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C/C++ (embedded)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Javascript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Go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PHP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Swift (</a:t>
            </a:r>
            <a:r>
              <a:rPr lang="en-US" sz="2000" dirty="0" err="1" smtClean="0"/>
              <a:t>iOS</a:t>
            </a:r>
            <a:r>
              <a:rPr lang="en-US" sz="2000" dirty="0" smtClean="0"/>
              <a:t> apps)</a:t>
            </a:r>
          </a:p>
        </p:txBody>
      </p:sp>
    </p:spTree>
    <p:extLst>
      <p:ext uri="{BB962C8B-B14F-4D97-AF65-F5344CB8AC3E}">
        <p14:creationId xmlns:p14="http://schemas.microsoft.com/office/powerpoint/2010/main" val="220018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</a:t>
            </a:r>
            <a:r>
              <a:rPr lang="en-US" sz="4000" dirty="0" err="1" smtClean="0">
                <a:latin typeface="+mn-lt"/>
              </a:rPr>
              <a:t>IoT</a:t>
            </a:r>
            <a:r>
              <a:rPr lang="en-US" sz="4000" dirty="0" smtClean="0">
                <a:latin typeface="+mn-lt"/>
              </a:rPr>
              <a:t> Project Management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Manage the deployment of </a:t>
            </a:r>
            <a:r>
              <a:rPr lang="en-US" sz="2000" dirty="0" err="1" smtClean="0"/>
              <a:t>IoT</a:t>
            </a:r>
            <a:r>
              <a:rPr lang="en-US" sz="2000" dirty="0" smtClean="0"/>
              <a:t> solutions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Hardware, communications, software, data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Vendors and ecosystems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75% of </a:t>
            </a:r>
            <a:r>
              <a:rPr lang="en-US" sz="2000" dirty="0" err="1" smtClean="0"/>
              <a:t>IoT</a:t>
            </a:r>
            <a:r>
              <a:rPr lang="en-US" sz="2000" dirty="0" smtClean="0"/>
              <a:t> projects fail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Small projects have enterprise </a:t>
            </a:r>
            <a:r>
              <a:rPr lang="en-US" sz="2000" dirty="0"/>
              <a:t>level </a:t>
            </a:r>
            <a:r>
              <a:rPr lang="en-US" sz="2000" dirty="0" smtClean="0"/>
              <a:t>complexity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“no man’s land” within an </a:t>
            </a:r>
            <a:r>
              <a:rPr lang="en-US" sz="2000" dirty="0" smtClean="0"/>
              <a:t>organization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Limited </a:t>
            </a:r>
            <a:r>
              <a:rPr lang="en-US" sz="2000" dirty="0" smtClean="0"/>
              <a:t>internal and external expertise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Dynamic technology and vendor ecosystem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Complex project planning and execution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Multi-vendor ecosystem projects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Agile learning</a:t>
            </a:r>
            <a:r>
              <a:rPr lang="en-US" sz="2000" dirty="0"/>
              <a:t> </a:t>
            </a:r>
            <a:r>
              <a:rPr lang="en-US" sz="2000" dirty="0" smtClean="0"/>
              <a:t>and adaptation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Online or live training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IoT</a:t>
            </a:r>
            <a:r>
              <a:rPr lang="en-US" sz="2000" dirty="0" smtClean="0"/>
              <a:t>, PM, agile, systems thinking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methodologies and 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Conferences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Managing </a:t>
            </a:r>
            <a:r>
              <a:rPr lang="en-US" sz="2000" dirty="0" err="1" smtClean="0"/>
              <a:t>IoT</a:t>
            </a:r>
            <a:r>
              <a:rPr lang="en-US" sz="2000" dirty="0" smtClean="0"/>
              <a:t> projects </a:t>
            </a:r>
            <a:r>
              <a:rPr lang="en-US" sz="2000" dirty="0" smtClean="0"/>
              <a:t>require deep  understanding of complex PM methodologies. PMs must be agile, adaptive, fast assimilators and strong communicators in highly uncertain environments.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PMP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CAPM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PMI-ACP (agile)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397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</a:t>
            </a:r>
            <a:r>
              <a:rPr lang="en-US" sz="4000" dirty="0" err="1" smtClean="0">
                <a:latin typeface="+mn-lt"/>
              </a:rPr>
              <a:t>IoT</a:t>
            </a:r>
            <a:r>
              <a:rPr lang="en-US" sz="4000" dirty="0" smtClean="0">
                <a:latin typeface="+mn-lt"/>
              </a:rPr>
              <a:t> Systems Integration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Make IT, OT and </a:t>
            </a:r>
            <a:r>
              <a:rPr lang="en-US" sz="2000" dirty="0" err="1" smtClean="0"/>
              <a:t>IoT</a:t>
            </a:r>
            <a:r>
              <a:rPr lang="en-US" sz="2000" dirty="0" smtClean="0"/>
              <a:t> work together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Make the various </a:t>
            </a:r>
            <a:r>
              <a:rPr lang="en-US" sz="2000" dirty="0" err="1" smtClean="0"/>
              <a:t>IoT</a:t>
            </a:r>
            <a:r>
              <a:rPr lang="en-US" sz="2000" dirty="0" smtClean="0"/>
              <a:t> components work together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Extension of what you are already doing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No end to end solution in the marketplace today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Strong market demand </a:t>
            </a:r>
            <a:r>
              <a:rPr lang="mr-IN" sz="2000" dirty="0" smtClean="0"/>
              <a:t>–</a:t>
            </a:r>
            <a:r>
              <a:rPr lang="en-US" sz="2000" dirty="0" smtClean="0"/>
              <a:t> integration is hard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Key to </a:t>
            </a:r>
            <a:r>
              <a:rPr lang="en-US" sz="2000" dirty="0" err="1" smtClean="0"/>
              <a:t>IoT</a:t>
            </a:r>
            <a:r>
              <a:rPr lang="en-US" sz="2000" dirty="0" smtClean="0"/>
              <a:t> adoption by customers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smtClean="0"/>
              <a:t>systems strategy and planning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Systems </a:t>
            </a:r>
            <a:r>
              <a:rPr lang="en-US" sz="2000" dirty="0" smtClean="0"/>
              <a:t>architecture analysis/design/engineering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Hardware, software, cloud </a:t>
            </a:r>
            <a:r>
              <a:rPr lang="en-US" sz="2000" dirty="0" smtClean="0"/>
              <a:t>platform</a:t>
            </a:r>
            <a:r>
              <a:rPr lang="en-US" sz="2000" dirty="0" smtClean="0"/>
              <a:t> </a:t>
            </a:r>
            <a:r>
              <a:rPr lang="en-US" sz="2000" dirty="0" smtClean="0"/>
              <a:t>integration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End to end systems </a:t>
            </a:r>
            <a:r>
              <a:rPr lang="en-US" sz="2000" dirty="0" smtClean="0"/>
              <a:t>test</a:t>
            </a:r>
            <a:r>
              <a:rPr lang="en-US" sz="2000" dirty="0"/>
              <a:t> </a:t>
            </a:r>
            <a:r>
              <a:rPr lang="en-US" sz="2000" dirty="0" smtClean="0"/>
              <a:t>and optimization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Procurement planning and strategy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Infrastructure </a:t>
            </a:r>
            <a:r>
              <a:rPr lang="en-US" sz="2000" dirty="0" err="1" smtClean="0"/>
              <a:t>futureproofing</a:t>
            </a:r>
            <a:endParaRPr lang="en-US" sz="2000" dirty="0" smtClean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4217521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Online training programs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Industry associati</a:t>
            </a:r>
            <a:r>
              <a:rPr lang="en-US" sz="2000" dirty="0" smtClean="0"/>
              <a:t>on training programs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training and workshops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Internal knowledge sharing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Mentoring and coaching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Systems integration </a:t>
            </a:r>
            <a:r>
              <a:rPr lang="en-US" sz="2000" dirty="0" smtClean="0"/>
              <a:t>is broad - develop general competence </a:t>
            </a:r>
            <a:r>
              <a:rPr lang="en-US" sz="2000" dirty="0" smtClean="0"/>
              <a:t>first across hardware, software and platforms. </a:t>
            </a:r>
            <a:r>
              <a:rPr lang="en-US" sz="2000" dirty="0"/>
              <a:t>D</a:t>
            </a:r>
            <a:r>
              <a:rPr lang="en-US" sz="2000" dirty="0" smtClean="0"/>
              <a:t>evelop specializations </a:t>
            </a:r>
            <a:r>
              <a:rPr lang="en-US" sz="2000" dirty="0" smtClean="0"/>
              <a:t>strategically for solutions and platforms as needed.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</a:t>
            </a:r>
            <a:r>
              <a:rPr lang="en-US" sz="2400" dirty="0" smtClean="0">
                <a:solidFill>
                  <a:srgbClr val="0000FF"/>
                </a:solidFill>
              </a:rPr>
              <a:t>Certifications/Programs</a:t>
            </a: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Platform </a:t>
            </a:r>
            <a:r>
              <a:rPr lang="mr-IN" sz="2000" dirty="0" smtClean="0"/>
              <a:t>–</a:t>
            </a:r>
            <a:r>
              <a:rPr lang="en-US" sz="2000" dirty="0" smtClean="0"/>
              <a:t> IBM, AWS, Microsoft, </a:t>
            </a:r>
            <a:r>
              <a:rPr lang="en-US" sz="2000" dirty="0" err="1" smtClean="0"/>
              <a:t>ThingWorx</a:t>
            </a:r>
            <a:r>
              <a:rPr lang="en-US" sz="2000" dirty="0" smtClean="0"/>
              <a:t>, etc.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93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Change Management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Approach to drive change, transition and adoption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People focused </a:t>
            </a:r>
            <a:r>
              <a:rPr lang="mr-IN" sz="2000" dirty="0" smtClean="0"/>
              <a:t>–</a:t>
            </a:r>
            <a:r>
              <a:rPr lang="en-US" sz="2000" dirty="0" smtClean="0"/>
              <a:t> employees, customers, channel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disrupts businesses, operations, and processes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People don’t like change, even if change is good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more </a:t>
            </a:r>
            <a:r>
              <a:rPr lang="en-US" sz="2000" dirty="0" smtClean="0"/>
              <a:t>disruptive, the greater the resistance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Technology is not enough - p</a:t>
            </a:r>
            <a:r>
              <a:rPr lang="en-US" sz="2000" dirty="0" smtClean="0"/>
              <a:t>rojects fail to realize its ROI and outcomes if people don</a:t>
            </a:r>
            <a:r>
              <a:rPr lang="mr-IN" sz="2000" dirty="0" smtClean="0"/>
              <a:t>’</a:t>
            </a:r>
            <a:r>
              <a:rPr lang="en-US" sz="2000" dirty="0" smtClean="0"/>
              <a:t>t support it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it: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Identify scope, and who and how impacted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Change/transition strategy and planning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Risk identification and mitigation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Communications and execution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Trust building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6" y="888882"/>
            <a:ext cx="4217520" cy="5663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University/online coursework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 person workshops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Hire change managers</a:t>
            </a:r>
            <a:endParaRPr lang="en-US" sz="2000" dirty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Certified Change Management Professional (CCMP)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Change Management Specialist (CMS)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Certified </a:t>
            </a:r>
            <a:r>
              <a:rPr lang="en-US" dirty="0"/>
              <a:t>Problem and Change Manager (CPCM)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Change Management Certificate Program from the Association for Talent Development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Prosci</a:t>
            </a:r>
            <a:r>
              <a:rPr lang="en-US" dirty="0" smtClean="0"/>
              <a:t> Change Management Certification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APGM </a:t>
            </a:r>
            <a:r>
              <a:rPr lang="en-US" dirty="0"/>
              <a:t>Organizational Change Management Foundation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AIM Change Management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6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1"/>
          <p:cNvSpPr txBox="1">
            <a:spLocks/>
          </p:cNvSpPr>
          <p:nvPr/>
        </p:nvSpPr>
        <p:spPr bwMode="gray">
          <a:xfrm>
            <a:off x="466344" y="73152"/>
            <a:ext cx="11024551" cy="779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Condensed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+mn-lt"/>
              </a:rPr>
              <a:t>About Strategy of Things</a:t>
            </a:r>
            <a:endParaRPr lang="en-US" sz="4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8353" y="2727352"/>
            <a:ext cx="83440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can I do and how?</a:t>
            </a:r>
          </a:p>
          <a:p>
            <a:r>
              <a:rPr lang="en-US" sz="2000" i="1" dirty="0" smtClean="0">
                <a:solidFill>
                  <a:srgbClr val="3366FF"/>
                </a:solidFill>
              </a:rPr>
              <a:t>Strategy and Planning.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5408" y="2702941"/>
            <a:ext cx="1754945" cy="73353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Advisory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2782" y="3668645"/>
            <a:ext cx="8762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 I keep up to date and have the latest best practices?</a:t>
            </a:r>
          </a:p>
          <a:p>
            <a:r>
              <a:rPr lang="en-US" sz="2000" i="1" dirty="0" smtClean="0">
                <a:solidFill>
                  <a:srgbClr val="3366FF"/>
                </a:solidFill>
              </a:rPr>
              <a:t>Insights and training.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7707" y="4624882"/>
            <a:ext cx="9271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Am I creating the right solutions?</a:t>
            </a:r>
          </a:p>
          <a:p>
            <a:r>
              <a:rPr lang="en-US" sz="2000" i="1" dirty="0" smtClean="0">
                <a:solidFill>
                  <a:srgbClr val="3366FF"/>
                </a:solidFill>
              </a:rPr>
              <a:t>Rapid prototyping and customer validation.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2111" y="1115217"/>
            <a:ext cx="116592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90"/>
                </a:solidFill>
              </a:rPr>
              <a:t>Strategy of Things is a Silicon Valley based </a:t>
            </a:r>
            <a:r>
              <a:rPr lang="en-US" sz="2200" b="1" dirty="0" smtClean="0">
                <a:solidFill>
                  <a:srgbClr val="000090"/>
                </a:solidFill>
              </a:rPr>
              <a:t>innovation </a:t>
            </a:r>
            <a:r>
              <a:rPr lang="en-US" sz="2200" b="1" dirty="0">
                <a:solidFill>
                  <a:srgbClr val="000090"/>
                </a:solidFill>
              </a:rPr>
              <a:t>consultancy helping organizations </a:t>
            </a:r>
            <a:r>
              <a:rPr lang="en-US" sz="2200" b="1" dirty="0" smtClean="0">
                <a:solidFill>
                  <a:srgbClr val="000090"/>
                </a:solidFill>
              </a:rPr>
              <a:t>transform with </a:t>
            </a:r>
            <a:r>
              <a:rPr lang="en-US" sz="2200" b="1" dirty="0">
                <a:solidFill>
                  <a:srgbClr val="000090"/>
                </a:solidFill>
              </a:rPr>
              <a:t>disruptive </a:t>
            </a:r>
            <a:r>
              <a:rPr lang="en-US" sz="2200" b="1" dirty="0" smtClean="0">
                <a:solidFill>
                  <a:srgbClr val="000090"/>
                </a:solidFill>
              </a:rPr>
              <a:t>technologies.  We focus in the areas of smart cities, buildings and factories.</a:t>
            </a:r>
            <a:r>
              <a:rPr lang="en-US" sz="2200" b="1" dirty="0">
                <a:solidFill>
                  <a:srgbClr val="000090"/>
                </a:solidFill>
              </a:rPr>
              <a:t>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3466" y="3662164"/>
            <a:ext cx="1766888" cy="73353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6460" y="4621389"/>
            <a:ext cx="1763893" cy="73353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Innovation Lab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4508" y="5535789"/>
            <a:ext cx="1775846" cy="73353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475756" y="5509399"/>
            <a:ext cx="6548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I implement and roll out the solution?</a:t>
            </a:r>
          </a:p>
          <a:p>
            <a:r>
              <a:rPr lang="en-US" sz="2000" i="1" dirty="0" smtClean="0">
                <a:solidFill>
                  <a:srgbClr val="3366FF"/>
                </a:solidFill>
              </a:rPr>
              <a:t>Implementation, go-to-market and change management.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3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Data Analytics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Turn data into </a:t>
            </a:r>
            <a:r>
              <a:rPr lang="en-US" sz="2000" dirty="0" smtClean="0"/>
              <a:t>insights that can be acted upon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“Connecting the dots”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Real value of </a:t>
            </a:r>
            <a:r>
              <a:rPr lang="en-US" sz="2000" dirty="0" err="1" smtClean="0"/>
              <a:t>IoT</a:t>
            </a:r>
            <a:r>
              <a:rPr lang="en-US" sz="2000" dirty="0" smtClean="0"/>
              <a:t> is in the data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Customers buy outcomes, not technology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Most customers don’t have this capability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Critical </a:t>
            </a:r>
            <a:r>
              <a:rPr lang="en-US" sz="2000" dirty="0" smtClean="0"/>
              <a:t>shortage of </a:t>
            </a:r>
            <a:r>
              <a:rPr lang="en-US" sz="2000" dirty="0" smtClean="0"/>
              <a:t>data analysts in the market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High value service customers willing to pay for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Find and frame problems to be solved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Create new data science services offerings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Data </a:t>
            </a:r>
            <a:r>
              <a:rPr lang="en-US" sz="2000" dirty="0" smtClean="0"/>
              <a:t>aggregation from multiple sources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Data analysis and insights creation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Strategic recommendations and solutions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4154807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University/online coursework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Industry-specific </a:t>
            </a:r>
            <a:r>
              <a:rPr lang="en-US" sz="2000" dirty="0" smtClean="0"/>
              <a:t>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Recruit data analysts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Vendor/tools training programs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Conferences</a:t>
            </a:r>
          </a:p>
          <a:p>
            <a:endParaRPr lang="en-US" sz="2000" dirty="0"/>
          </a:p>
          <a:p>
            <a:r>
              <a:rPr lang="en-US" sz="2000" dirty="0" smtClean="0"/>
              <a:t>Data is critical, but when combined with domain and operation, “connects the dots” and yields insights</a:t>
            </a:r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</a:t>
            </a:r>
            <a:r>
              <a:rPr lang="en-US" sz="2400" dirty="0" smtClean="0">
                <a:solidFill>
                  <a:srgbClr val="0000FF"/>
                </a:solidFill>
              </a:rPr>
              <a:t>Certifications/Programs</a:t>
            </a: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Certificate Programs </a:t>
            </a:r>
            <a:r>
              <a:rPr lang="mr-IN" sz="2000" dirty="0" smtClean="0"/>
              <a:t>–</a:t>
            </a:r>
            <a:r>
              <a:rPr lang="en-US" sz="2000" dirty="0" smtClean="0"/>
              <a:t> UCSD, Columbia, Harvard, Georgetown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programs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Cloudera</a:t>
            </a:r>
            <a:r>
              <a:rPr lang="en-US" sz="2000" dirty="0" smtClean="0"/>
              <a:t>, IBM, Dell, SAS, Microsoft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21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Customer Success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Help customers get the most from their solutions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Multidisciplinary</a:t>
            </a:r>
            <a:r>
              <a:rPr lang="en-US" sz="2000" dirty="0" smtClean="0"/>
              <a:t> - Technology</a:t>
            </a:r>
            <a:r>
              <a:rPr lang="en-US" sz="2000" dirty="0"/>
              <a:t>, Marketing, Sales, </a:t>
            </a:r>
            <a:r>
              <a:rPr lang="en-US" sz="2000" dirty="0" smtClean="0"/>
              <a:t>Pro </a:t>
            </a:r>
            <a:r>
              <a:rPr lang="en-US" sz="2000" dirty="0"/>
              <a:t>Services, </a:t>
            </a:r>
            <a:r>
              <a:rPr lang="en-US" sz="2000" dirty="0" smtClean="0"/>
              <a:t>Training, Support, Relationships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Solutions increasingly are offered “as a service”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Ensure customer satisfaction and outcomes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Minimize churn and maximize customer retention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will you be able to do with it: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Account and customer relationship management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Project and program management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Solutions implementation and optimization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Processes/operations analysis and optimization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Problem identification, assessment and solving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New opportunity identification</a:t>
            </a:r>
            <a:endParaRPr lang="en-US" sz="2000" dirty="0" smtClean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Online training programs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CS Manager boot camps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Hire </a:t>
            </a:r>
            <a:r>
              <a:rPr lang="en-US" sz="2000" dirty="0" smtClean="0"/>
              <a:t>Customer Success trainers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Hire experienced CS team and managers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Internal knowledge transfer and sharing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Mentoring and coaching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Various “certifications” are offered by solutions vendors (e.g. Cisco) or consulting/training companies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81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Maker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7696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Create</a:t>
            </a:r>
            <a:r>
              <a:rPr lang="en-US" sz="2000" dirty="0" smtClean="0"/>
              <a:t>, tinker, build models and prototypes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Experiment, test, hands on “problem solver”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No commercial solution available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Low cost prototyping to prove viability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Technology demonstrations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Learning and training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Problem solving in the field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can you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Build prototypes from concepts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Build pilots for new product offerings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Create solutions for customers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Online videos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Vendor training workshops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Maker workshops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Broad skill ranging from creating things </a:t>
            </a:r>
            <a:r>
              <a:rPr lang="en-US" sz="2000" dirty="0" smtClean="0"/>
              <a:t>with 3D printing, prototyping with Raspberry Pi/</a:t>
            </a:r>
            <a:r>
              <a:rPr lang="en-US" sz="2000" dirty="0" err="1" smtClean="0"/>
              <a:t>Arduino</a:t>
            </a:r>
            <a:r>
              <a:rPr lang="en-US" sz="2000" dirty="0" smtClean="0"/>
              <a:t>, to developing code on </a:t>
            </a:r>
            <a:r>
              <a:rPr lang="en-US" sz="2000" dirty="0" err="1" smtClean="0"/>
              <a:t>IoT</a:t>
            </a:r>
            <a:r>
              <a:rPr lang="en-US" sz="2000" dirty="0" smtClean="0"/>
              <a:t> prototyping platforms.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N/A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674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73152"/>
            <a:ext cx="11254153" cy="534797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Skill: Consultative Sales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18" y="862392"/>
            <a:ext cx="58951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What is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Sales approach focused on collaboration, needs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Sales rep as a trusted advisor and problem solver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Find problems first, identify solutions second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Why do you need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Problems solved by </a:t>
            </a:r>
            <a:r>
              <a:rPr lang="en-US" sz="2000" dirty="0" err="1" smtClean="0"/>
              <a:t>IoT</a:t>
            </a:r>
            <a:r>
              <a:rPr lang="en-US" sz="2000" dirty="0" smtClean="0"/>
              <a:t> are still to be discovered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Problems addressed by </a:t>
            </a:r>
            <a:r>
              <a:rPr lang="en-US" sz="2000" dirty="0" err="1" smtClean="0"/>
              <a:t>IoT</a:t>
            </a:r>
            <a:r>
              <a:rPr lang="en-US" sz="2000" dirty="0" smtClean="0"/>
              <a:t> cross org boundaries and disciplines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smtClean="0"/>
              <a:t>offerings are</a:t>
            </a:r>
            <a:r>
              <a:rPr lang="en-US" sz="2000" dirty="0" smtClean="0"/>
              <a:t> not  “box” sales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New business and services opportunities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</a:rPr>
              <a:t>What will you be able to do with it?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Broader scope problems and needs discovery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Collaborative problem identification and solving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Opportunity identification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trengthen </a:t>
            </a:r>
            <a:r>
              <a:rPr lang="en-US" sz="2000" dirty="0" smtClean="0"/>
              <a:t>current and expand new </a:t>
            </a:r>
            <a:r>
              <a:rPr lang="en-US" sz="2000" dirty="0" smtClean="0"/>
              <a:t>relationships</a:t>
            </a:r>
            <a:endParaRPr lang="en-US" sz="20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4319330" y="3316412"/>
            <a:ext cx="4938974" cy="721256"/>
          </a:xfrm>
          <a:prstGeom prst="triangl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8145" y="888882"/>
            <a:ext cx="3903951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Hire a consultative sales trainer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Recruit consultative sales </a:t>
            </a:r>
            <a:r>
              <a:rPr lang="en-US" sz="2000" dirty="0" err="1" smtClean="0"/>
              <a:t>mgmt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Recruit consultative sales reps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Practice/Roleplaying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Mentoring and coaching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Not all services or solutions, </a:t>
            </a:r>
            <a:r>
              <a:rPr lang="en-US" sz="2000" dirty="0" err="1" smtClean="0"/>
              <a:t>IoT</a:t>
            </a:r>
            <a:r>
              <a:rPr lang="en-US" sz="2000" dirty="0" smtClean="0"/>
              <a:t> or otherwise, need to be sold “consultatively”. This type of sales approach works best when you are able to establish your expertise and recognition first.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400" dirty="0">
                <a:solidFill>
                  <a:srgbClr val="0000FF"/>
                </a:solidFill>
              </a:rPr>
              <a:t>Popular Certifications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N/A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58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What is </a:t>
            </a:r>
            <a:r>
              <a:rPr lang="en-US" sz="2800" dirty="0" err="1" smtClean="0">
                <a:solidFill>
                  <a:srgbClr val="D9D9D9"/>
                </a:solidFill>
              </a:rPr>
              <a:t>IoT</a:t>
            </a:r>
            <a:r>
              <a:rPr lang="en-US" sz="2800" dirty="0" smtClean="0">
                <a:solidFill>
                  <a:srgbClr val="D9D9D9"/>
                </a:solidFill>
              </a:rPr>
              <a:t>? </a:t>
            </a:r>
            <a:endParaRPr lang="en-US" sz="2800" dirty="0">
              <a:solidFill>
                <a:srgbClr val="D9D9D9"/>
              </a:solidFill>
            </a:endParaRP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Why are new skills needed?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What are the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IoT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Strategies for skills acquisition</a:t>
            </a:r>
            <a:r>
              <a:rPr lang="en-US" sz="2800" dirty="0" smtClean="0">
                <a:solidFill>
                  <a:srgbClr val="D9D9D9"/>
                </a:solidFill>
              </a:rPr>
              <a:t/>
            </a:r>
            <a:br>
              <a:rPr lang="en-US" sz="2800" dirty="0" smtClean="0">
                <a:solidFill>
                  <a:srgbClr val="D9D9D9"/>
                </a:solidFill>
              </a:rPr>
            </a:br>
            <a:endParaRPr lang="en-US" sz="2800" dirty="0" smtClean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Q&amp;A</a:t>
            </a:r>
            <a:endParaRPr lang="en-US" sz="2400" dirty="0">
              <a:solidFill>
                <a:srgbClr val="D9D9D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3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10324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Getting the skills </a:t>
            </a:r>
            <a:r>
              <a:rPr lang="mr-IN" sz="4000" dirty="0" smtClean="0">
                <a:latin typeface="+mn-lt"/>
              </a:rPr>
              <a:t>–</a:t>
            </a:r>
            <a:r>
              <a:rPr lang="en-US" sz="4000" dirty="0" smtClean="0">
                <a:latin typeface="+mn-lt"/>
              </a:rPr>
              <a:t> short and long term approaches</a:t>
            </a:r>
            <a:endParaRPr lang="en-US" sz="4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2384" y="5473767"/>
            <a:ext cx="220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Strategic </a:t>
            </a:r>
            <a:r>
              <a:rPr lang="en-US" dirty="0" smtClean="0"/>
              <a:t>Outsourcing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686052" y="3567702"/>
            <a:ext cx="2203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Training (internal or external)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7398" y="3516261"/>
            <a:ext cx="139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Contractors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04930" y="1144634"/>
            <a:ext cx="4403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Short Term (0 to 24 months)</a:t>
            </a:r>
          </a:p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Gap Filler, One-offs, Knowledge Transfer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22276" y="1147624"/>
            <a:ext cx="4355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Long Term (24 months +)</a:t>
            </a:r>
          </a:p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Capability Investment, Scaling, </a:t>
            </a:r>
            <a:r>
              <a:rPr lang="en-US" sz="2000" i="1" dirty="0" err="1" smtClean="0">
                <a:solidFill>
                  <a:srgbClr val="0000FF"/>
                </a:solidFill>
              </a:rPr>
              <a:t>Buildout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39862" y="5550249"/>
            <a:ext cx="200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Training (internal or external)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80406" y="3523141"/>
            <a:ext cx="139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Outsource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67458" y="5557128"/>
            <a:ext cx="140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Short Term</a:t>
            </a:r>
            <a:r>
              <a:rPr lang="en-US" dirty="0" smtClean="0"/>
              <a:t> </a:t>
            </a:r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315639" y="3578983"/>
            <a:ext cx="220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264924" y="5485048"/>
            <a:ext cx="224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Strategic </a:t>
            </a:r>
            <a:r>
              <a:rPr lang="en-US" dirty="0" smtClean="0"/>
              <a:t>Partnerships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1963" y="1160313"/>
            <a:ext cx="5252300" cy="5158690"/>
          </a:xfrm>
          <a:prstGeom prst="roundRect">
            <a:avLst>
              <a:gd name="adj" fmla="val 3598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439482" y="1155914"/>
            <a:ext cx="5252300" cy="5158690"/>
          </a:xfrm>
          <a:prstGeom prst="roundRect">
            <a:avLst>
              <a:gd name="adj" fmla="val 3598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stud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75" y="4526388"/>
            <a:ext cx="909642" cy="909642"/>
          </a:xfrm>
          <a:prstGeom prst="rect">
            <a:avLst/>
          </a:prstGeom>
        </p:spPr>
      </p:pic>
      <p:pic>
        <p:nvPicPr>
          <p:cNvPr id="32" name="Picture 31" descr="stud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821" y="2530640"/>
            <a:ext cx="909642" cy="909642"/>
          </a:xfrm>
          <a:prstGeom prst="rect">
            <a:avLst/>
          </a:prstGeom>
        </p:spPr>
      </p:pic>
      <p:pic>
        <p:nvPicPr>
          <p:cNvPr id="2" name="Picture 1" descr="curriculu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402" y="2517721"/>
            <a:ext cx="914400" cy="914400"/>
          </a:xfrm>
          <a:prstGeom prst="rect">
            <a:avLst/>
          </a:prstGeom>
        </p:spPr>
      </p:pic>
      <p:pic>
        <p:nvPicPr>
          <p:cNvPr id="3" name="Picture 2" descr="convers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893" y="2564762"/>
            <a:ext cx="914400" cy="914400"/>
          </a:xfrm>
          <a:prstGeom prst="rect">
            <a:avLst/>
          </a:prstGeom>
        </p:spPr>
      </p:pic>
      <p:pic>
        <p:nvPicPr>
          <p:cNvPr id="10" name="Picture 9" descr="partnership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064" y="4524750"/>
            <a:ext cx="914400" cy="914400"/>
          </a:xfrm>
          <a:prstGeom prst="rect">
            <a:avLst/>
          </a:prstGeom>
        </p:spPr>
      </p:pic>
      <p:pic>
        <p:nvPicPr>
          <p:cNvPr id="11" name="Picture 10" descr="contract (1)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325" y="2564761"/>
            <a:ext cx="914400" cy="914400"/>
          </a:xfrm>
          <a:prstGeom prst="rect">
            <a:avLst/>
          </a:prstGeom>
        </p:spPr>
      </p:pic>
      <p:pic>
        <p:nvPicPr>
          <p:cNvPr id="13" name="Picture 12" descr="hand-shak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46" y="4524750"/>
            <a:ext cx="914400" cy="914400"/>
          </a:xfrm>
          <a:prstGeom prst="rect">
            <a:avLst/>
          </a:prstGeom>
        </p:spPr>
      </p:pic>
      <p:pic>
        <p:nvPicPr>
          <p:cNvPr id="14" name="Picture 13" descr="baby-puzzl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332" y="45247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8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What is </a:t>
            </a:r>
            <a:r>
              <a:rPr lang="en-US" sz="2800" dirty="0" err="1" smtClean="0">
                <a:solidFill>
                  <a:srgbClr val="D9D9D9"/>
                </a:solidFill>
              </a:rPr>
              <a:t>IoT</a:t>
            </a:r>
            <a:r>
              <a:rPr lang="en-US" sz="2800" dirty="0" smtClean="0">
                <a:solidFill>
                  <a:srgbClr val="D9D9D9"/>
                </a:solidFill>
              </a:rPr>
              <a:t>? </a:t>
            </a:r>
            <a:endParaRPr lang="en-US" sz="2800" dirty="0">
              <a:solidFill>
                <a:srgbClr val="D9D9D9"/>
              </a:solidFill>
            </a:endParaRP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Why are new skills needed?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What are the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IoT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Strategies for skills acquisition</a:t>
            </a:r>
            <a:r>
              <a:rPr lang="en-US" sz="2800" dirty="0" smtClean="0">
                <a:solidFill>
                  <a:srgbClr val="D9D9D9"/>
                </a:solidFill>
              </a:rPr>
              <a:t/>
            </a:r>
            <a:br>
              <a:rPr lang="en-US" sz="2800" dirty="0" smtClean="0">
                <a:solidFill>
                  <a:srgbClr val="D9D9D9"/>
                </a:solidFill>
              </a:rPr>
            </a:br>
            <a:endParaRPr lang="en-US" sz="2800" dirty="0" smtClean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Q&amp;A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40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1325563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Questions?</a:t>
            </a:r>
            <a:endParaRPr lang="en-US" sz="4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27</a:t>
            </a:fld>
            <a:endParaRPr lang="en-US" dirty="0"/>
          </a:p>
        </p:txBody>
      </p:sp>
      <p:pic>
        <p:nvPicPr>
          <p:cNvPr id="5" name="Picture 4" descr="SoT_Logo_Blue_201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6885"/>
          <a:stretch/>
        </p:blipFill>
        <p:spPr>
          <a:xfrm>
            <a:off x="1677876" y="2774092"/>
            <a:ext cx="3172809" cy="14872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7791" y="2688378"/>
            <a:ext cx="31316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Benson Chan</a:t>
            </a:r>
          </a:p>
          <a:p>
            <a:r>
              <a:rPr lang="en-US" sz="2000" dirty="0" smtClean="0"/>
              <a:t>Senior Partner</a:t>
            </a:r>
          </a:p>
          <a:p>
            <a:r>
              <a:rPr lang="en-US" sz="2000" dirty="0" smtClean="0"/>
              <a:t>benson@strategyofthings.io</a:t>
            </a:r>
          </a:p>
          <a:p>
            <a:r>
              <a:rPr lang="en-US" sz="2000" dirty="0" smtClean="0"/>
              <a:t>925-699-7562</a:t>
            </a:r>
          </a:p>
        </p:txBody>
      </p:sp>
    </p:spTree>
    <p:extLst>
      <p:ext uri="{BB962C8B-B14F-4D97-AF65-F5344CB8AC3E}">
        <p14:creationId xmlns:p14="http://schemas.microsoft.com/office/powerpoint/2010/main" val="364909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What is </a:t>
            </a:r>
            <a:r>
              <a:rPr lang="en-US" sz="2800" dirty="0" err="1" smtClean="0"/>
              <a:t>IoT</a:t>
            </a:r>
            <a:r>
              <a:rPr lang="en-US" sz="2800" dirty="0" smtClean="0"/>
              <a:t>? </a:t>
            </a:r>
            <a:endParaRPr lang="en-US" sz="2800" dirty="0"/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Why are new skills needed?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What are the </a:t>
            </a:r>
            <a:r>
              <a:rPr lang="en-US" sz="2800" dirty="0" err="1" smtClean="0"/>
              <a:t>IoT</a:t>
            </a:r>
            <a:r>
              <a:rPr lang="en-US" sz="2800" dirty="0" smtClean="0"/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Strategies for skills acquisition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Q&amp;A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8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What is </a:t>
            </a:r>
            <a:r>
              <a:rPr lang="en-US" sz="2800" dirty="0" err="1" smtClean="0"/>
              <a:t>IoT</a:t>
            </a:r>
            <a:r>
              <a:rPr lang="en-US" sz="2800" dirty="0" smtClean="0"/>
              <a:t>? </a:t>
            </a:r>
            <a:endParaRPr lang="en-US" sz="2800" dirty="0"/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Why are new skills needed?</a:t>
            </a:r>
          </a:p>
          <a:p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What are the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IoT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Strategies for skills acquisition</a:t>
            </a:r>
            <a:b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en-US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Q&amp;A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9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A functional view of the Internet of Things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26737" y="3747498"/>
            <a:ext cx="1505137" cy="42335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Actuator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422352" y="3194302"/>
            <a:ext cx="1505137" cy="42335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438030" y="4276216"/>
            <a:ext cx="1505137" cy="42335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433645" y="2672466"/>
            <a:ext cx="1505137" cy="42335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429260" y="2150630"/>
            <a:ext cx="1505137" cy="42335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7239" y="1975668"/>
            <a:ext cx="1975492" cy="2900784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8330" y="5299809"/>
            <a:ext cx="182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Device or “Thing”</a:t>
            </a:r>
            <a:endParaRPr lang="en-US" dirty="0"/>
          </a:p>
        </p:txBody>
      </p:sp>
      <p:pic>
        <p:nvPicPr>
          <p:cNvPr id="6" name="Picture 5" descr="smartphone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911" y="1870021"/>
            <a:ext cx="1452146" cy="1452146"/>
          </a:xfrm>
          <a:prstGeom prst="rect">
            <a:avLst/>
          </a:prstGeom>
        </p:spPr>
      </p:pic>
      <p:pic>
        <p:nvPicPr>
          <p:cNvPr id="9" name="Picture 8" descr="internet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20" y="2214981"/>
            <a:ext cx="1987236" cy="198723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718257" y="531109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398327" y="1261276"/>
            <a:ext cx="127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App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9629114" y="5302294"/>
            <a:ext cx="145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</a:t>
            </a:r>
            <a:endParaRPr lang="en-US" dirty="0"/>
          </a:p>
        </p:txBody>
      </p:sp>
      <p:pic>
        <p:nvPicPr>
          <p:cNvPr id="10" name="Picture 9" descr="window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626" y="3438013"/>
            <a:ext cx="1940196" cy="1940196"/>
          </a:xfrm>
          <a:prstGeom prst="rect">
            <a:avLst/>
          </a:prstGeom>
        </p:spPr>
      </p:pic>
      <p:pic>
        <p:nvPicPr>
          <p:cNvPr id="11" name="Picture 10" descr="icon (6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64" y="2862679"/>
            <a:ext cx="743700" cy="743700"/>
          </a:xfrm>
          <a:prstGeom prst="rect">
            <a:avLst/>
          </a:prstGeom>
        </p:spPr>
      </p:pic>
      <p:pic>
        <p:nvPicPr>
          <p:cNvPr id="75" name="Picture 74" descr="icon (6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914" y="2873959"/>
            <a:ext cx="743700" cy="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0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What is the Internet of Things (</a:t>
            </a:r>
            <a:r>
              <a:rPr lang="en-US" sz="4000" dirty="0" err="1" smtClean="0">
                <a:latin typeface="+mn-lt"/>
              </a:rPr>
              <a:t>IoT</a:t>
            </a:r>
            <a:r>
              <a:rPr lang="en-US" sz="4000" dirty="0" smtClean="0">
                <a:latin typeface="+mn-lt"/>
              </a:rPr>
              <a:t>)?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801512" y="883359"/>
            <a:ext cx="10626960" cy="5718738"/>
            <a:chOff x="801512" y="1024469"/>
            <a:chExt cx="10626960" cy="5718738"/>
          </a:xfrm>
        </p:grpSpPr>
        <p:grpSp>
          <p:nvGrpSpPr>
            <p:cNvPr id="35" name="Group 34"/>
            <p:cNvGrpSpPr/>
            <p:nvPr/>
          </p:nvGrpSpPr>
          <p:grpSpPr>
            <a:xfrm>
              <a:off x="860780" y="1024469"/>
              <a:ext cx="10070572" cy="478599"/>
              <a:chOff x="776114" y="1560687"/>
              <a:chExt cx="10070572" cy="47859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76114" y="1566333"/>
                <a:ext cx="9939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Things</a:t>
                </a:r>
                <a:endParaRPr lang="en-US" sz="2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946402" y="1577621"/>
                <a:ext cx="1220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Connect</a:t>
                </a:r>
                <a:endParaRPr lang="en-US" sz="2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356577" y="1560687"/>
                <a:ext cx="14808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Transform</a:t>
                </a:r>
                <a:endParaRPr lang="en-US" sz="2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921973" y="1571975"/>
                <a:ext cx="1335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Integrate</a:t>
                </a:r>
                <a:endParaRPr lang="en-US" sz="24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191038" y="1569152"/>
                <a:ext cx="6556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Use</a:t>
                </a:r>
                <a:endParaRPr lang="en-US" sz="2400" dirty="0"/>
              </a:p>
            </p:txBody>
          </p:sp>
          <p:sp>
            <p:nvSpPr>
              <p:cNvPr id="31" name="Left-Right Arrow 30"/>
              <p:cNvSpPr/>
              <p:nvPr/>
            </p:nvSpPr>
            <p:spPr>
              <a:xfrm>
                <a:off x="2074334" y="1651000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Left-Right Arrow 64"/>
              <p:cNvSpPr/>
              <p:nvPr/>
            </p:nvSpPr>
            <p:spPr>
              <a:xfrm>
                <a:off x="4512734" y="1648178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Left-Right Arrow 66"/>
              <p:cNvSpPr/>
              <p:nvPr/>
            </p:nvSpPr>
            <p:spPr>
              <a:xfrm>
                <a:off x="7078134" y="1645356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Left-Right Arrow 67"/>
              <p:cNvSpPr/>
              <p:nvPr/>
            </p:nvSpPr>
            <p:spPr>
              <a:xfrm>
                <a:off x="9389536" y="1656645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801512" y="1682048"/>
              <a:ext cx="10626960" cy="5061159"/>
              <a:chOff x="801512" y="1682048"/>
              <a:chExt cx="10626960" cy="5061159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1004711" y="1682048"/>
                <a:ext cx="9925756" cy="2551292"/>
                <a:chOff x="1004711" y="1893713"/>
                <a:chExt cx="9925756" cy="2551292"/>
              </a:xfrm>
            </p:grpSpPr>
            <p:pic>
              <p:nvPicPr>
                <p:cNvPr id="40" name="Picture 39" descr="car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4711" y="3431826"/>
                  <a:ext cx="505178" cy="505178"/>
                </a:xfrm>
                <a:prstGeom prst="rect">
                  <a:avLst/>
                </a:prstGeom>
              </p:spPr>
            </p:pic>
            <p:pic>
              <p:nvPicPr>
                <p:cNvPr id="41" name="Picture 40" descr="drone.pn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7045" y="3925716"/>
                  <a:ext cx="519289" cy="519289"/>
                </a:xfrm>
                <a:prstGeom prst="rect">
                  <a:avLst/>
                </a:prstGeom>
              </p:spPr>
            </p:pic>
            <p:pic>
              <p:nvPicPr>
                <p:cNvPr id="42" name="Picture 41" descr="industrial-robot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17600" y="2994379"/>
                  <a:ext cx="420511" cy="42051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media-signal-tower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1266" y="3460045"/>
                  <a:ext cx="646290" cy="646290"/>
                </a:xfrm>
                <a:prstGeom prst="rect">
                  <a:avLst/>
                </a:prstGeom>
              </p:spPr>
            </p:pic>
            <p:pic>
              <p:nvPicPr>
                <p:cNvPr id="44" name="Picture 43" descr="motion-sensor.pn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4713" y="2387601"/>
                  <a:ext cx="589844" cy="589844"/>
                </a:xfrm>
                <a:prstGeom prst="rect">
                  <a:avLst/>
                </a:prstGeom>
              </p:spPr>
            </p:pic>
            <p:pic>
              <p:nvPicPr>
                <p:cNvPr id="46" name="Picture 45" descr="cloud.png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489" y="2288828"/>
                  <a:ext cx="1069622" cy="1069622"/>
                </a:xfrm>
                <a:prstGeom prst="rect">
                  <a:avLst/>
                </a:prstGeom>
              </p:spPr>
            </p:pic>
            <p:pic>
              <p:nvPicPr>
                <p:cNvPr id="47" name="Picture 46" descr="router.png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1267" y="1907828"/>
                  <a:ext cx="646289" cy="646289"/>
                </a:xfrm>
                <a:prstGeom prst="rect">
                  <a:avLst/>
                </a:prstGeom>
              </p:spPr>
            </p:pic>
            <p:pic>
              <p:nvPicPr>
                <p:cNvPr id="48" name="Picture 47" descr="smartphone.png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89377" y="1893713"/>
                  <a:ext cx="448733" cy="448733"/>
                </a:xfrm>
                <a:prstGeom prst="rect">
                  <a:avLst/>
                </a:prstGeom>
              </p:spPr>
            </p:pic>
            <p:pic>
              <p:nvPicPr>
                <p:cNvPr id="50" name="Picture 49" descr="connections.png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8889348">
                  <a:off x="2340525" y="2194812"/>
                  <a:ext cx="391818" cy="391818"/>
                </a:xfrm>
                <a:prstGeom prst="rect">
                  <a:avLst/>
                </a:prstGeom>
              </p:spPr>
            </p:pic>
            <p:pic>
              <p:nvPicPr>
                <p:cNvPr id="86" name="Picture 85" descr="connections.png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8889348">
                  <a:off x="2337704" y="3546656"/>
                  <a:ext cx="391818" cy="391818"/>
                </a:xfrm>
                <a:prstGeom prst="rect">
                  <a:avLst/>
                </a:prstGeom>
              </p:spPr>
            </p:pic>
            <p:grpSp>
              <p:nvGrpSpPr>
                <p:cNvPr id="93" name="Group 92"/>
                <p:cNvGrpSpPr/>
                <p:nvPr/>
              </p:nvGrpSpPr>
              <p:grpSpPr>
                <a:xfrm>
                  <a:off x="4555066" y="2342449"/>
                  <a:ext cx="730956" cy="1408290"/>
                  <a:chOff x="4555066" y="3019777"/>
                  <a:chExt cx="730956" cy="1408290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4896556" y="3019777"/>
                    <a:ext cx="28222" cy="139700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4586111" y="3033889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555066" y="4428067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4933244" y="3733801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74" name="Picture 73" descr="database.png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86046" y="2119492"/>
                  <a:ext cx="773288" cy="773288"/>
                </a:xfrm>
                <a:prstGeom prst="rect">
                  <a:avLst/>
                </a:prstGeom>
              </p:spPr>
            </p:pic>
            <p:pic>
              <p:nvPicPr>
                <p:cNvPr id="89" name="Picture 88" descr="server.png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8377" y="3276603"/>
                  <a:ext cx="759178" cy="759178"/>
                </a:xfrm>
                <a:prstGeom prst="rect">
                  <a:avLst/>
                </a:prstGeom>
              </p:spPr>
            </p:pic>
            <p:grpSp>
              <p:nvGrpSpPr>
                <p:cNvPr id="99" name="Group 98"/>
                <p:cNvGrpSpPr/>
                <p:nvPr/>
              </p:nvGrpSpPr>
              <p:grpSpPr>
                <a:xfrm>
                  <a:off x="10343445" y="1964272"/>
                  <a:ext cx="587022" cy="2150534"/>
                  <a:chOff x="10343445" y="2260603"/>
                  <a:chExt cx="587022" cy="2150534"/>
                </a:xfrm>
              </p:grpSpPr>
              <p:pic>
                <p:nvPicPr>
                  <p:cNvPr id="73" name="Picture 72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46266" y="2260603"/>
                    <a:ext cx="575733" cy="575733"/>
                  </a:xfrm>
                  <a:prstGeom prst="rect">
                    <a:avLst/>
                  </a:prstGeom>
                </p:spPr>
              </p:pic>
              <p:pic>
                <p:nvPicPr>
                  <p:cNvPr id="91" name="Picture 90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43445" y="3033893"/>
                    <a:ext cx="575733" cy="575733"/>
                  </a:xfrm>
                  <a:prstGeom prst="rect">
                    <a:avLst/>
                  </a:prstGeom>
                </p:spPr>
              </p:pic>
              <p:pic>
                <p:nvPicPr>
                  <p:cNvPr id="92" name="Picture 91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54734" y="3835404"/>
                    <a:ext cx="575733" cy="57573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4" name="Group 93"/>
                <p:cNvGrpSpPr/>
                <p:nvPr/>
              </p:nvGrpSpPr>
              <p:grpSpPr>
                <a:xfrm flipH="1" flipV="1">
                  <a:off x="6894677" y="2367849"/>
                  <a:ext cx="730956" cy="1408290"/>
                  <a:chOff x="4555066" y="3019777"/>
                  <a:chExt cx="730956" cy="1408290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flipH="1">
                    <a:off x="4896556" y="3019777"/>
                    <a:ext cx="28222" cy="139700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>
                    <a:off x="4586111" y="3033889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4555066" y="4428067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4933244" y="3733801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9508066" y="2483561"/>
                  <a:ext cx="440267" cy="829733"/>
                  <a:chOff x="9508066" y="3160889"/>
                  <a:chExt cx="440267" cy="829733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9510889" y="3160889"/>
                    <a:ext cx="395111" cy="423333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 flipV="1">
                    <a:off x="9508066" y="3567289"/>
                    <a:ext cx="395111" cy="423333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9553222" y="3570111"/>
                    <a:ext cx="395111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9" name="TextBox 108"/>
              <p:cNvSpPr txBox="1"/>
              <p:nvPr/>
            </p:nvSpPr>
            <p:spPr>
              <a:xfrm>
                <a:off x="7817557" y="4840110"/>
                <a:ext cx="2044149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Execution Systems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Business Applications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Operations Applications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Industrial Applications</a:t>
                </a: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5652599" y="4809062"/>
                <a:ext cx="1928733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3366FF"/>
                    </a:solidFill>
                  </a:rPr>
                  <a:t>IoT</a:t>
                </a:r>
                <a:r>
                  <a:rPr lang="en-US" sz="1600" dirty="0" smtClean="0">
                    <a:solidFill>
                      <a:srgbClr val="3366FF"/>
                    </a:solidFill>
                  </a:rPr>
                  <a:t> Platform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Collect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Normalize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Process/Rules/Policies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Analyze + Respond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AI and automation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Store</a:t>
                </a: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832556" y="4797778"/>
                <a:ext cx="1005403" cy="1200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Things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Sensors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Actuators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Meters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Devices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773065" y="4794954"/>
                <a:ext cx="2446743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Wireless Technologies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Short range (BT, NFC, Wi-Fi)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Long range (cellular, LPWAN)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Radio</a:t>
                </a:r>
              </a:p>
              <a:p>
                <a:pPr marL="112713" indent="-112713">
                  <a:buFont typeface="Arial"/>
                  <a:buChar char="•"/>
                </a:pP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769554" y="4402664"/>
                <a:ext cx="3979333" cy="29633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Cloud</a:t>
                </a:r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8860483" y="4399842"/>
                <a:ext cx="2567989" cy="2991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Local or On Premise</a:t>
                </a:r>
                <a:endParaRPr lang="en-US" dirty="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801512" y="4399844"/>
                <a:ext cx="2839156" cy="2991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Edge/Fog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93159" y="5758322"/>
                <a:ext cx="1142360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Edge </a:t>
                </a:r>
                <a:r>
                  <a:rPr lang="en-US" sz="1600" dirty="0" err="1" smtClean="0">
                    <a:solidFill>
                      <a:srgbClr val="3366FF"/>
                    </a:solidFill>
                  </a:rPr>
                  <a:t>Mgmt</a:t>
                </a:r>
                <a:endParaRPr lang="en-US" sz="1600" dirty="0" smtClean="0">
                  <a:solidFill>
                    <a:srgbClr val="3366FF"/>
                  </a:solidFill>
                </a:endParaRP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Controllers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Processors</a:t>
                </a:r>
                <a:endParaRPr lang="en-US" sz="1400" dirty="0">
                  <a:solidFill>
                    <a:srgbClr val="3366FF"/>
                  </a:solidFill>
                </a:endParaRP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Storage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00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The Data of Things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801512" y="883359"/>
            <a:ext cx="10626960" cy="5718738"/>
            <a:chOff x="801512" y="1024469"/>
            <a:chExt cx="10626960" cy="5718738"/>
          </a:xfrm>
        </p:grpSpPr>
        <p:grpSp>
          <p:nvGrpSpPr>
            <p:cNvPr id="35" name="Group 34"/>
            <p:cNvGrpSpPr/>
            <p:nvPr/>
          </p:nvGrpSpPr>
          <p:grpSpPr>
            <a:xfrm>
              <a:off x="860780" y="1024469"/>
              <a:ext cx="10070572" cy="478599"/>
              <a:chOff x="776114" y="1560687"/>
              <a:chExt cx="10070572" cy="47859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76114" y="1566333"/>
                <a:ext cx="9939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Things</a:t>
                </a:r>
                <a:endParaRPr lang="en-US" sz="2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946402" y="1577621"/>
                <a:ext cx="1220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Connect</a:t>
                </a:r>
                <a:endParaRPr lang="en-US" sz="2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356577" y="1560687"/>
                <a:ext cx="14808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Transform</a:t>
                </a:r>
                <a:endParaRPr lang="en-US" sz="2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921973" y="1571975"/>
                <a:ext cx="1335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Integrate</a:t>
                </a:r>
                <a:endParaRPr lang="en-US" sz="24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191038" y="1569152"/>
                <a:ext cx="6556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Use</a:t>
                </a:r>
                <a:endParaRPr lang="en-US" sz="2400" dirty="0"/>
              </a:p>
            </p:txBody>
          </p:sp>
          <p:sp>
            <p:nvSpPr>
              <p:cNvPr id="31" name="Left-Right Arrow 30"/>
              <p:cNvSpPr/>
              <p:nvPr/>
            </p:nvSpPr>
            <p:spPr>
              <a:xfrm>
                <a:off x="2074334" y="1651000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Left-Right Arrow 64"/>
              <p:cNvSpPr/>
              <p:nvPr/>
            </p:nvSpPr>
            <p:spPr>
              <a:xfrm>
                <a:off x="4512734" y="1648178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Left-Right Arrow 66"/>
              <p:cNvSpPr/>
              <p:nvPr/>
            </p:nvSpPr>
            <p:spPr>
              <a:xfrm>
                <a:off x="7078134" y="1645356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Left-Right Arrow 67"/>
              <p:cNvSpPr/>
              <p:nvPr/>
            </p:nvSpPr>
            <p:spPr>
              <a:xfrm>
                <a:off x="9389536" y="1656645"/>
                <a:ext cx="620889" cy="366889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801512" y="1682048"/>
              <a:ext cx="10626960" cy="5061159"/>
              <a:chOff x="801512" y="1682048"/>
              <a:chExt cx="10626960" cy="5061159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1004711" y="1682048"/>
                <a:ext cx="9925756" cy="2551292"/>
                <a:chOff x="1004711" y="1893713"/>
                <a:chExt cx="9925756" cy="2551292"/>
              </a:xfrm>
            </p:grpSpPr>
            <p:pic>
              <p:nvPicPr>
                <p:cNvPr id="40" name="Picture 39" descr="car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4711" y="3431826"/>
                  <a:ext cx="505178" cy="505178"/>
                </a:xfrm>
                <a:prstGeom prst="rect">
                  <a:avLst/>
                </a:prstGeom>
              </p:spPr>
            </p:pic>
            <p:pic>
              <p:nvPicPr>
                <p:cNvPr id="41" name="Picture 40" descr="drone.pn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7045" y="3925716"/>
                  <a:ext cx="519289" cy="519289"/>
                </a:xfrm>
                <a:prstGeom prst="rect">
                  <a:avLst/>
                </a:prstGeom>
              </p:spPr>
            </p:pic>
            <p:pic>
              <p:nvPicPr>
                <p:cNvPr id="42" name="Picture 41" descr="industrial-robot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17600" y="2994379"/>
                  <a:ext cx="420511" cy="42051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media-signal-tower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1266" y="3460045"/>
                  <a:ext cx="646290" cy="646290"/>
                </a:xfrm>
                <a:prstGeom prst="rect">
                  <a:avLst/>
                </a:prstGeom>
              </p:spPr>
            </p:pic>
            <p:pic>
              <p:nvPicPr>
                <p:cNvPr id="44" name="Picture 43" descr="motion-sensor.pn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04713" y="2387601"/>
                  <a:ext cx="589844" cy="589844"/>
                </a:xfrm>
                <a:prstGeom prst="rect">
                  <a:avLst/>
                </a:prstGeom>
              </p:spPr>
            </p:pic>
            <p:pic>
              <p:nvPicPr>
                <p:cNvPr id="46" name="Picture 45" descr="cloud.png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489" y="2288828"/>
                  <a:ext cx="1069622" cy="1069622"/>
                </a:xfrm>
                <a:prstGeom prst="rect">
                  <a:avLst/>
                </a:prstGeom>
              </p:spPr>
            </p:pic>
            <p:pic>
              <p:nvPicPr>
                <p:cNvPr id="47" name="Picture 46" descr="router.png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1267" y="1907828"/>
                  <a:ext cx="646289" cy="646289"/>
                </a:xfrm>
                <a:prstGeom prst="rect">
                  <a:avLst/>
                </a:prstGeom>
              </p:spPr>
            </p:pic>
            <p:pic>
              <p:nvPicPr>
                <p:cNvPr id="48" name="Picture 47" descr="smartphone.png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89377" y="1893713"/>
                  <a:ext cx="448733" cy="448733"/>
                </a:xfrm>
                <a:prstGeom prst="rect">
                  <a:avLst/>
                </a:prstGeom>
              </p:spPr>
            </p:pic>
            <p:pic>
              <p:nvPicPr>
                <p:cNvPr id="50" name="Picture 49" descr="connections.png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8889348">
                  <a:off x="2340525" y="2194812"/>
                  <a:ext cx="391818" cy="391818"/>
                </a:xfrm>
                <a:prstGeom prst="rect">
                  <a:avLst/>
                </a:prstGeom>
              </p:spPr>
            </p:pic>
            <p:pic>
              <p:nvPicPr>
                <p:cNvPr id="86" name="Picture 85" descr="connections.png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8889348">
                  <a:off x="2337704" y="3546656"/>
                  <a:ext cx="391818" cy="391818"/>
                </a:xfrm>
                <a:prstGeom prst="rect">
                  <a:avLst/>
                </a:prstGeom>
              </p:spPr>
            </p:pic>
            <p:grpSp>
              <p:nvGrpSpPr>
                <p:cNvPr id="93" name="Group 92"/>
                <p:cNvGrpSpPr/>
                <p:nvPr/>
              </p:nvGrpSpPr>
              <p:grpSpPr>
                <a:xfrm>
                  <a:off x="4555066" y="2342449"/>
                  <a:ext cx="730956" cy="1408290"/>
                  <a:chOff x="4555066" y="3019777"/>
                  <a:chExt cx="730956" cy="1408290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4896556" y="3019777"/>
                    <a:ext cx="28222" cy="139700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4586111" y="3033889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555066" y="4428067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4933244" y="3733801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74" name="Picture 73" descr="database.png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86046" y="2119492"/>
                  <a:ext cx="773288" cy="773288"/>
                </a:xfrm>
                <a:prstGeom prst="rect">
                  <a:avLst/>
                </a:prstGeom>
              </p:spPr>
            </p:pic>
            <p:pic>
              <p:nvPicPr>
                <p:cNvPr id="89" name="Picture 88" descr="server.png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8377" y="3276603"/>
                  <a:ext cx="759178" cy="759178"/>
                </a:xfrm>
                <a:prstGeom prst="rect">
                  <a:avLst/>
                </a:prstGeom>
              </p:spPr>
            </p:pic>
            <p:grpSp>
              <p:nvGrpSpPr>
                <p:cNvPr id="99" name="Group 98"/>
                <p:cNvGrpSpPr/>
                <p:nvPr/>
              </p:nvGrpSpPr>
              <p:grpSpPr>
                <a:xfrm>
                  <a:off x="10343445" y="1964272"/>
                  <a:ext cx="587022" cy="2150534"/>
                  <a:chOff x="10343445" y="2260603"/>
                  <a:chExt cx="587022" cy="2150534"/>
                </a:xfrm>
              </p:grpSpPr>
              <p:pic>
                <p:nvPicPr>
                  <p:cNvPr id="73" name="Picture 72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46266" y="2260603"/>
                    <a:ext cx="575733" cy="575733"/>
                  </a:xfrm>
                  <a:prstGeom prst="rect">
                    <a:avLst/>
                  </a:prstGeom>
                </p:spPr>
              </p:pic>
              <p:pic>
                <p:nvPicPr>
                  <p:cNvPr id="91" name="Picture 90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43445" y="3033893"/>
                    <a:ext cx="575733" cy="575733"/>
                  </a:xfrm>
                  <a:prstGeom prst="rect">
                    <a:avLst/>
                  </a:prstGeom>
                </p:spPr>
              </p:pic>
              <p:pic>
                <p:nvPicPr>
                  <p:cNvPr id="92" name="Picture 91" descr="working.png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54734" y="3835404"/>
                    <a:ext cx="575733" cy="57573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4" name="Group 93"/>
                <p:cNvGrpSpPr/>
                <p:nvPr/>
              </p:nvGrpSpPr>
              <p:grpSpPr>
                <a:xfrm flipH="1" flipV="1">
                  <a:off x="6894677" y="2367849"/>
                  <a:ext cx="730956" cy="1408290"/>
                  <a:chOff x="4555066" y="3019777"/>
                  <a:chExt cx="730956" cy="1408290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flipH="1">
                    <a:off x="4896556" y="3019777"/>
                    <a:ext cx="28222" cy="139700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>
                    <a:off x="4586111" y="3033889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4555066" y="4428067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4933244" y="3733801"/>
                    <a:ext cx="352778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9508066" y="2483561"/>
                  <a:ext cx="440267" cy="829733"/>
                  <a:chOff x="9508066" y="3160889"/>
                  <a:chExt cx="440267" cy="829733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9510889" y="3160889"/>
                    <a:ext cx="395111" cy="423333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 flipV="1">
                    <a:off x="9508066" y="3567289"/>
                    <a:ext cx="395111" cy="423333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9553222" y="3570111"/>
                    <a:ext cx="395111" cy="0"/>
                  </a:xfrm>
                  <a:prstGeom prst="line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9" name="TextBox 108"/>
              <p:cNvSpPr txBox="1"/>
              <p:nvPr/>
            </p:nvSpPr>
            <p:spPr>
              <a:xfrm>
                <a:off x="7817557" y="4840110"/>
                <a:ext cx="2044149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Execution Systems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Business Applications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Operations Applications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Industrial Applications</a:t>
                </a: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5652599" y="4809062"/>
                <a:ext cx="1928733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3366FF"/>
                    </a:solidFill>
                  </a:rPr>
                  <a:t>IoT</a:t>
                </a:r>
                <a:r>
                  <a:rPr lang="en-US" sz="1600" dirty="0" smtClean="0">
                    <a:solidFill>
                      <a:srgbClr val="3366FF"/>
                    </a:solidFill>
                  </a:rPr>
                  <a:t> Platform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Collect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Normalize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Process/Rules/Policies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Analyze + Respond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AI and automation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Store</a:t>
                </a: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832556" y="4797778"/>
                <a:ext cx="1005403" cy="1200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Things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Sensors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Actuators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Meters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Devices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773065" y="4794954"/>
                <a:ext cx="2446743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Wireless Technologies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Short range (BT, NFC, Wi-Fi)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Long range (cellular, LPWAN)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Radio</a:t>
                </a:r>
              </a:p>
              <a:p>
                <a:pPr marL="112713" indent="-112713">
                  <a:buFont typeface="Arial"/>
                  <a:buChar char="•"/>
                </a:pPr>
                <a:endParaRPr lang="en-US" sz="1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769554" y="4402664"/>
                <a:ext cx="3979333" cy="296334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Cloud</a:t>
                </a:r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8860483" y="4399842"/>
                <a:ext cx="2567989" cy="299156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Local or On Premise</a:t>
                </a:r>
                <a:endParaRPr lang="en-US" dirty="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801512" y="4399844"/>
                <a:ext cx="2839156" cy="299156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Edge/Fog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93159" y="5758322"/>
                <a:ext cx="1142360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3366FF"/>
                    </a:solidFill>
                  </a:rPr>
                  <a:t>Edge </a:t>
                </a:r>
                <a:r>
                  <a:rPr lang="en-US" sz="1600" dirty="0" err="1" smtClean="0">
                    <a:solidFill>
                      <a:srgbClr val="3366FF"/>
                    </a:solidFill>
                  </a:rPr>
                  <a:t>Mgmt</a:t>
                </a:r>
                <a:endParaRPr lang="en-US" sz="1600" dirty="0" smtClean="0">
                  <a:solidFill>
                    <a:srgbClr val="3366FF"/>
                  </a:solidFill>
                </a:endParaRP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Controllers</a:t>
                </a: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Processors</a:t>
                </a:r>
                <a:endParaRPr lang="en-US" sz="1400" dirty="0">
                  <a:solidFill>
                    <a:srgbClr val="3366FF"/>
                  </a:solidFill>
                </a:endParaRPr>
              </a:p>
              <a:p>
                <a:pPr marL="112713" indent="-112713">
                  <a:buFont typeface="Arial"/>
                  <a:buChar char="•"/>
                </a:pPr>
                <a:r>
                  <a:rPr lang="en-US" sz="1400" dirty="0" smtClean="0">
                    <a:solidFill>
                      <a:srgbClr val="3366FF"/>
                    </a:solidFill>
                  </a:rPr>
                  <a:t>Storage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783995"/>
            <a:ext cx="12192000" cy="58486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0205" y="2618545"/>
            <a:ext cx="2571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Collect Physical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Data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58067" y="2817985"/>
            <a:ext cx="3343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Transform Data Into Insights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445370" y="2829264"/>
            <a:ext cx="1999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Optimize Outcomes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199" y="3135981"/>
            <a:ext cx="940711" cy="5644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8148440" y="3100222"/>
            <a:ext cx="940711" cy="56447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91121" y="1242132"/>
            <a:ext cx="9867900" cy="5391590"/>
            <a:chOff x="1091121" y="1298576"/>
            <a:chExt cx="9867900" cy="5391590"/>
          </a:xfrm>
        </p:grpSpPr>
        <p:sp>
          <p:nvSpPr>
            <p:cNvPr id="4" name="Rectangle 3"/>
            <p:cNvSpPr/>
            <p:nvPr/>
          </p:nvSpPr>
          <p:spPr bwMode="auto">
            <a:xfrm>
              <a:off x="1218121" y="4318713"/>
              <a:ext cx="9558868" cy="645602"/>
            </a:xfrm>
            <a:prstGeom prst="rect">
              <a:avLst/>
            </a:prstGeom>
            <a:solidFill>
              <a:srgbClr val="006ABB"/>
            </a:solidFill>
            <a:ln w="317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Messaging Protocols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8121" y="5849422"/>
              <a:ext cx="9558868" cy="720977"/>
            </a:xfrm>
            <a:prstGeom prst="rect">
              <a:avLst/>
            </a:prstGeom>
            <a:solidFill>
              <a:srgbClr val="85C5F8"/>
            </a:solidFill>
            <a:ln w="317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Calibri" charset="0"/>
                  <a:ea typeface="Calibri" charset="0"/>
                  <a:cs typeface="Calibri" charset="0"/>
                </a:rPr>
                <a:t>Devices and Things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91121" y="2108199"/>
              <a:ext cx="9867900" cy="4581967"/>
            </a:xfrm>
            <a:prstGeom prst="rect">
              <a:avLst/>
            </a:prstGeom>
            <a:noFill/>
            <a:ln w="3175" cap="flat" cmpd="sng" algn="ctr">
              <a:solidFill>
                <a:srgbClr val="006A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30445" y="1638300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Manufacturing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86811" y="1638299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Oil and Gas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043177" y="1638299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Smart City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399543" y="1644651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Healthcare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55909" y="1644651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Automotive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112275" y="1644651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Transportation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468639" y="1644651"/>
              <a:ext cx="1244600" cy="228599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Enterprise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18121" y="2219325"/>
              <a:ext cx="9558868" cy="755369"/>
            </a:xfrm>
            <a:prstGeom prst="rect">
              <a:avLst/>
            </a:prstGeom>
            <a:solidFill>
              <a:srgbClr val="417BAE"/>
            </a:solidFill>
            <a:ln w="317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Presentation Components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72570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Sensors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808287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Actuators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440039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Edge Devices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702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Robots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5419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Vehicles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01136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Drones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368531" y="6157774"/>
              <a:ext cx="1244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Edge Platforms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218121" y="5028452"/>
              <a:ext cx="9558868" cy="744407"/>
            </a:xfrm>
            <a:prstGeom prst="rect">
              <a:avLst/>
            </a:prstGeom>
            <a:solidFill>
              <a:srgbClr val="0082E7"/>
            </a:solidFill>
            <a:ln w="317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Connectivity and Gateway Components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0042991" y="5303859"/>
              <a:ext cx="641648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LoRa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9282172" y="5303859"/>
              <a:ext cx="6620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SigFox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70543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Bluetooth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297021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Wifi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791109" y="5303859"/>
              <a:ext cx="11176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5G/4G/3G/2G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044065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Zigbee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917587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Z-wave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297021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Mobile OS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657347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Web Browser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017673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Virtual Reality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377999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Aug. Reality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738325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Voice Interface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218121" y="3024648"/>
              <a:ext cx="9558868" cy="1234144"/>
            </a:xfrm>
            <a:prstGeom prst="rect">
              <a:avLst/>
            </a:prstGeom>
            <a:solidFill>
              <a:srgbClr val="006ABB"/>
            </a:solidFill>
            <a:ln w="317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Platform Components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03846" y="1298576"/>
              <a:ext cx="94731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Use Case/Industry Segments 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098651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Vehicle Interface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458974" y="2520541"/>
              <a:ext cx="1225665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Wearable Interface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97021" y="3399907"/>
              <a:ext cx="995785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Infrastructure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Compute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Storage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Database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32172" y="3399907"/>
              <a:ext cx="966931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Manage Data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Ingest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Transform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Store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73199" y="3399907"/>
              <a:ext cx="825867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Operate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Admin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Workflow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Billing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87246" y="3399907"/>
              <a:ext cx="980076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Secure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Access Ctrl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Authenticate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Encrypt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55465" y="3399907"/>
              <a:ext cx="774571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Integrate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API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Services </a:t>
              </a:r>
            </a:p>
            <a:p>
              <a:pPr marL="115888" indent="-115888">
                <a:buFont typeface="Arial"/>
                <a:buChar char="•"/>
              </a:pPr>
              <a:endParaRPr lang="en-US" sz="1000" dirty="0" smtClean="0">
                <a:solidFill>
                  <a:srgbClr val="006ABB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692060" y="3399907"/>
              <a:ext cx="992579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Report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Metrics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Logs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Notifications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18179" y="3399907"/>
              <a:ext cx="766877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Optimize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Rules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Analytics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ML/AI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87209" y="3399907"/>
              <a:ext cx="1316707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Build Applications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Tools &amp; Framework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Personalize/Rules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Visualize/Model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80949" y="3399907"/>
              <a:ext cx="1063080" cy="723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Manage Edge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Register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Provision</a:t>
              </a:r>
            </a:p>
            <a:p>
              <a:pPr marL="115888" indent="-115888">
                <a:buFont typeface="Arial"/>
                <a:buChar char="•"/>
              </a:pPr>
              <a:r>
                <a:rPr lang="en-US" sz="10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Monitor/Track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515397" y="5303859"/>
              <a:ext cx="667953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RPMA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41875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Symphony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68353" y="5303859"/>
              <a:ext cx="7747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solidFill>
                    <a:srgbClr val="006ABB"/>
                  </a:solidFill>
                  <a:latin typeface="Calibri" charset="0"/>
                  <a:ea typeface="Calibri" charset="0"/>
                  <a:cs typeface="Calibri" charset="0"/>
                </a:rPr>
                <a:t>Weightless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007531" y="5303859"/>
              <a:ext cx="66200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NB-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IoT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297021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MQTT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377526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REST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458031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CoAP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538536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HTTP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619041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AMQP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699546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DDS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780051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XMPP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8860556" y="4592886"/>
              <a:ext cx="962147" cy="2822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WebSocket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6ABB"/>
                </a:solidFill>
                <a:effectLst/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9941064" y="4592886"/>
              <a:ext cx="743575" cy="28163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6ABB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Other</a:t>
              </a: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1091121" y="1348530"/>
              <a:ext cx="9867900" cy="621938"/>
            </a:xfrm>
            <a:prstGeom prst="roundRect">
              <a:avLst/>
            </a:prstGeom>
            <a:noFill/>
            <a:ln w="3175" cap="flat" cmpd="sng" algn="ctr">
              <a:solidFill>
                <a:srgbClr val="006A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466344" y="73152"/>
            <a:ext cx="11332633" cy="569775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b="0" dirty="0" err="1" smtClean="0">
                <a:latin typeface="+mn-lt"/>
              </a:rPr>
              <a:t>IoT</a:t>
            </a:r>
            <a:r>
              <a:rPr lang="en-US" sz="4000" b="0" dirty="0" smtClean="0">
                <a:latin typeface="+mn-lt"/>
              </a:rPr>
              <a:t> is a combination of hardware, software, open standards, connectivity, data and business models</a:t>
            </a:r>
            <a:endParaRPr lang="en-US" sz="4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17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What is </a:t>
            </a:r>
            <a:r>
              <a:rPr lang="en-US" sz="2800" dirty="0" err="1" smtClean="0">
                <a:solidFill>
                  <a:srgbClr val="D9D9D9"/>
                </a:solidFill>
              </a:rPr>
              <a:t>IoT</a:t>
            </a:r>
            <a:r>
              <a:rPr lang="en-US" sz="2800" dirty="0" smtClean="0">
                <a:solidFill>
                  <a:srgbClr val="D9D9D9"/>
                </a:solidFill>
              </a:rPr>
              <a:t>? </a:t>
            </a:r>
            <a:endParaRPr lang="en-US" sz="2800" dirty="0">
              <a:solidFill>
                <a:srgbClr val="D9D9D9"/>
              </a:solidFill>
            </a:endParaRP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Why are new skills needed?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What are the </a:t>
            </a:r>
            <a:r>
              <a:rPr lang="en-US" sz="2800" dirty="0" err="1" smtClean="0">
                <a:solidFill>
                  <a:srgbClr val="D9D9D9"/>
                </a:solidFill>
              </a:rPr>
              <a:t>IoT</a:t>
            </a:r>
            <a:r>
              <a:rPr lang="en-US" sz="2800" dirty="0" smtClean="0">
                <a:solidFill>
                  <a:srgbClr val="D9D9D9"/>
                </a:solidFill>
              </a:rPr>
              <a:t> skills?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Strategies for skills acquisition</a:t>
            </a:r>
            <a:br>
              <a:rPr lang="en-US" sz="2800" dirty="0" smtClean="0">
                <a:solidFill>
                  <a:srgbClr val="D9D9D9"/>
                </a:solidFill>
              </a:rPr>
            </a:br>
            <a:endParaRPr lang="en-US" sz="2800" dirty="0" smtClean="0">
              <a:solidFill>
                <a:srgbClr val="D9D9D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D9D9D9"/>
                </a:solidFill>
              </a:rPr>
              <a:t>Q&amp;A</a:t>
            </a:r>
            <a:endParaRPr lang="en-US" sz="2400" dirty="0">
              <a:solidFill>
                <a:srgbClr val="D9D9D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B Site Color 2">
      <a:dk1>
        <a:srgbClr val="000000"/>
      </a:dk1>
      <a:lt1>
        <a:sysClr val="window" lastClr="FFFFFF"/>
      </a:lt1>
      <a:dk2>
        <a:srgbClr val="1B222B"/>
      </a:dk2>
      <a:lt2>
        <a:srgbClr val="F5F5F5"/>
      </a:lt2>
      <a:accent1>
        <a:srgbClr val="8FBF59"/>
      </a:accent1>
      <a:accent2>
        <a:srgbClr val="40A3E7"/>
      </a:accent2>
      <a:accent3>
        <a:srgbClr val="5A6B7B"/>
      </a:accent3>
      <a:accent4>
        <a:srgbClr val="F7AA4A"/>
      </a:accent4>
      <a:accent5>
        <a:srgbClr val="F4394A"/>
      </a:accent5>
      <a:accent6>
        <a:srgbClr val="981212"/>
      </a:accent6>
      <a:hlink>
        <a:srgbClr val="72F491"/>
      </a:hlink>
      <a:folHlink>
        <a:srgbClr val="FF66C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B Site Color 2">
      <a:dk1>
        <a:srgbClr val="000000"/>
      </a:dk1>
      <a:lt1>
        <a:sysClr val="window" lastClr="FFFFFF"/>
      </a:lt1>
      <a:dk2>
        <a:srgbClr val="1B222B"/>
      </a:dk2>
      <a:lt2>
        <a:srgbClr val="F5F5F5"/>
      </a:lt2>
      <a:accent1>
        <a:srgbClr val="8FBF59"/>
      </a:accent1>
      <a:accent2>
        <a:srgbClr val="40A3E7"/>
      </a:accent2>
      <a:accent3>
        <a:srgbClr val="5A6B7B"/>
      </a:accent3>
      <a:accent4>
        <a:srgbClr val="F7AA4A"/>
      </a:accent4>
      <a:accent5>
        <a:srgbClr val="F4394A"/>
      </a:accent5>
      <a:accent6>
        <a:srgbClr val="981212"/>
      </a:accent6>
      <a:hlink>
        <a:srgbClr val="72F491"/>
      </a:hlink>
      <a:folHlink>
        <a:srgbClr val="FF66C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T Body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55278</TotalTime>
  <Words>2382</Words>
  <Application>Microsoft Macintosh PowerPoint</Application>
  <PresentationFormat>Custom</PresentationFormat>
  <Paragraphs>600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1_Office Theme</vt:lpstr>
      <vt:lpstr>SOT Body Slide</vt:lpstr>
      <vt:lpstr>PowerPoint Presentation</vt:lpstr>
      <vt:lpstr>PowerPoint Presentation</vt:lpstr>
      <vt:lpstr>Topics</vt:lpstr>
      <vt:lpstr>Topics</vt:lpstr>
      <vt:lpstr>A functional view of the Internet of Things</vt:lpstr>
      <vt:lpstr>What is the Internet of Things (IoT)?</vt:lpstr>
      <vt:lpstr>The Data of Things</vt:lpstr>
      <vt:lpstr>PowerPoint Presentation</vt:lpstr>
      <vt:lpstr>Topics</vt:lpstr>
      <vt:lpstr>What is stopping buyers from buying?</vt:lpstr>
      <vt:lpstr>Why do IoT projects fail?</vt:lpstr>
      <vt:lpstr>Topics</vt:lpstr>
      <vt:lpstr>Key Skills Summary</vt:lpstr>
      <vt:lpstr>Skill: Cybersecurity</vt:lpstr>
      <vt:lpstr>Skill: IoT solutions development</vt:lpstr>
      <vt:lpstr>Skill: Software application development</vt:lpstr>
      <vt:lpstr>Skill: IoT Project Management</vt:lpstr>
      <vt:lpstr>Skill: IoT Systems Integration</vt:lpstr>
      <vt:lpstr>Skill: Change Management</vt:lpstr>
      <vt:lpstr>Skill: Data Analytics</vt:lpstr>
      <vt:lpstr>Skill: Customer Success</vt:lpstr>
      <vt:lpstr>Skill: Maker</vt:lpstr>
      <vt:lpstr>Skill: Consultative Sales</vt:lpstr>
      <vt:lpstr>Topics</vt:lpstr>
      <vt:lpstr>Getting the skills – short and long term approaches</vt:lpstr>
      <vt:lpstr>Topics</vt:lpstr>
      <vt:lpstr>Questions?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The Presentation</dc:title>
  <dc:subject/>
  <dc:creator>ASUS</dc:creator>
  <cp:keywords/>
  <dc:description/>
  <cp:lastModifiedBy>Benson  Chan</cp:lastModifiedBy>
  <cp:revision>1108</cp:revision>
  <cp:lastPrinted>2017-09-20T03:49:18Z</cp:lastPrinted>
  <dcterms:created xsi:type="dcterms:W3CDTF">2015-06-30T14:30:05Z</dcterms:created>
  <dcterms:modified xsi:type="dcterms:W3CDTF">2018-07-09T03:03:16Z</dcterms:modified>
  <cp:category/>
</cp:coreProperties>
</file>