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  <p:sldMasterId id="2147483871" r:id="rId2"/>
    <p:sldMasterId id="2147483874" r:id="rId3"/>
  </p:sldMasterIdLst>
  <p:notesMasterIdLst>
    <p:notesMasterId r:id="rId33"/>
  </p:notesMasterIdLst>
  <p:handoutMasterIdLst>
    <p:handoutMasterId r:id="rId34"/>
  </p:handoutMasterIdLst>
  <p:sldIdLst>
    <p:sldId id="273" r:id="rId4"/>
    <p:sldId id="334" r:id="rId5"/>
    <p:sldId id="499" r:id="rId6"/>
    <p:sldId id="360" r:id="rId7"/>
    <p:sldId id="515" r:id="rId8"/>
    <p:sldId id="517" r:id="rId9"/>
    <p:sldId id="504" r:id="rId10"/>
    <p:sldId id="505" r:id="rId11"/>
    <p:sldId id="521" r:id="rId12"/>
    <p:sldId id="501" r:id="rId13"/>
    <p:sldId id="522" r:id="rId14"/>
    <p:sldId id="520" r:id="rId15"/>
    <p:sldId id="527" r:id="rId16"/>
    <p:sldId id="508" r:id="rId17"/>
    <p:sldId id="519" r:id="rId18"/>
    <p:sldId id="536" r:id="rId19"/>
    <p:sldId id="503" r:id="rId20"/>
    <p:sldId id="525" r:id="rId21"/>
    <p:sldId id="526" r:id="rId22"/>
    <p:sldId id="509" r:id="rId23"/>
    <p:sldId id="510" r:id="rId24"/>
    <p:sldId id="529" r:id="rId25"/>
    <p:sldId id="511" r:id="rId26"/>
    <p:sldId id="523" r:id="rId27"/>
    <p:sldId id="530" r:id="rId28"/>
    <p:sldId id="531" r:id="rId29"/>
    <p:sldId id="512" r:id="rId30"/>
    <p:sldId id="537" r:id="rId31"/>
    <p:sldId id="451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157D3-73DE-4641-9889-33742C3519D6}">
          <p14:sldIdLst>
            <p14:sldId id="273"/>
            <p14:sldId id="334"/>
            <p14:sldId id="499"/>
            <p14:sldId id="360"/>
            <p14:sldId id="515"/>
            <p14:sldId id="517"/>
            <p14:sldId id="504"/>
            <p14:sldId id="505"/>
            <p14:sldId id="521"/>
            <p14:sldId id="501"/>
            <p14:sldId id="522"/>
            <p14:sldId id="520"/>
            <p14:sldId id="527"/>
            <p14:sldId id="508"/>
            <p14:sldId id="519"/>
            <p14:sldId id="536"/>
            <p14:sldId id="503"/>
            <p14:sldId id="525"/>
            <p14:sldId id="526"/>
            <p14:sldId id="509"/>
            <p14:sldId id="510"/>
            <p14:sldId id="529"/>
            <p14:sldId id="511"/>
            <p14:sldId id="523"/>
            <p14:sldId id="530"/>
            <p14:sldId id="531"/>
            <p14:sldId id="512"/>
            <p14:sldId id="537"/>
            <p14:sldId id="451"/>
          </p14:sldIdLst>
        </p14:section>
        <p14:section name="Untitled Section" id="{2422B6E1-F420-4B4A-B7AC-65BBDC3C6F38}">
          <p14:sldIdLst/>
        </p14:section>
      </p14:sectionLst>
    </p:ext>
    <p:ext uri="{EFAFB233-063F-42B5-8137-9DF3F51BA10A}">
      <p15:sldGuideLst xmlns="" xmlns:p15="http://schemas.microsoft.com/office/powerpoint/2012/main">
        <p15:guide id="1" pos="216" userDrawn="1">
          <p15:clr>
            <a:srgbClr val="A4A3A4"/>
          </p15:clr>
        </p15:guide>
        <p15:guide id="2" orient="horz" pos="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A3E7"/>
    <a:srgbClr val="ED7D31"/>
    <a:srgbClr val="ED7DE7"/>
    <a:srgbClr val="D5DA6C"/>
    <a:srgbClr val="F8F8F8"/>
    <a:srgbClr val="FFFC00"/>
    <a:srgbClr val="8B5905"/>
    <a:srgbClr val="77241B"/>
    <a:srgbClr val="C13B2C"/>
    <a:srgbClr val="8F5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8" autoAdjust="0"/>
    <p:restoredTop sz="93971" autoAdjust="0"/>
  </p:normalViewPr>
  <p:slideViewPr>
    <p:cSldViewPr snapToGrid="0">
      <p:cViewPr>
        <p:scale>
          <a:sx n="72" d="100"/>
          <a:sy n="72" d="100"/>
        </p:scale>
        <p:origin x="-1288" y="-328"/>
      </p:cViewPr>
      <p:guideLst>
        <p:guide orient="horz" pos="864"/>
        <p:guide pos="21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0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F362C-E1A5-F14F-B8F8-29B3E9AF4E89}" type="datetimeFigureOut">
              <a:rPr lang="en-US" smtClean="0"/>
              <a:t>4/28/19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BFA8C-F1C5-7C4D-A660-DE1AC95D4F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4510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DC9F9-9202-4FAA-BFDB-5248A8B15A26}" type="datetimeFigureOut">
              <a:rPr lang="en-US" smtClean="0"/>
              <a:t>4/28/19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9AECB-A677-43A7-BCBB-A4497CCD25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924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9AECB-A677-43A7-BCBB-A4497CCD25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60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market fit needs to consider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 solution over the product lifecycle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 role of the integrator and the value they add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How the integrator will make money over the lifecycle, beyond the initial sale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Where the channel makes its money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Integrators only make a small portion of their money from reselling the solution. The solution margins can be thin, if there is a lot of competition.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 bigger portion of their revenues come from services, and servicing the customer.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9AECB-A677-43A7-BCBB-A4497CCD25C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308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market fit needs to consider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 solution over the product lifecycle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 role of the integrator and the value they add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How the integrator will make money over the lifecycle, beyond the initial sale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Where the channel makes its money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Integrators only make a small portion of their money from reselling the solution. The solution margins can be thin, if there is a lot of competition.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 bigger portion of their revenues come from services, and servicing the customer.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9AECB-A677-43A7-BCBB-A4497CCD25C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308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most enthusiasm and attention occurs immediately when reseller is </a:t>
            </a:r>
            <a:r>
              <a:rPr lang="en-US" dirty="0" err="1" smtClean="0"/>
              <a:t>onboarded</a:t>
            </a:r>
            <a:r>
              <a:rPr lang="en-US" dirty="0" smtClean="0"/>
              <a:t>. Capitalize</a:t>
            </a:r>
            <a:r>
              <a:rPr lang="en-US" baseline="0" dirty="0" smtClean="0"/>
              <a:t> on that.</a:t>
            </a:r>
          </a:p>
          <a:p>
            <a:r>
              <a:rPr lang="en-US" baseline="0" dirty="0" smtClean="0"/>
              <a:t>The most important thing is training. Get the training out of the way. Without the training, nothing else matters. Training is a form of commitment on the resellers part. If they can’t commit to training, then don’t waste your time.</a:t>
            </a:r>
          </a:p>
          <a:p>
            <a:r>
              <a:rPr lang="en-US" baseline="0" dirty="0" smtClean="0"/>
              <a:t>Initial selling is to look for the quick wins </a:t>
            </a:r>
            <a:r>
              <a:rPr lang="mr-IN" baseline="0" dirty="0" smtClean="0"/>
              <a:t>–</a:t>
            </a:r>
            <a:r>
              <a:rPr lang="en-US" baseline="0" dirty="0" smtClean="0"/>
              <a:t> quick wins generate buzz, and further investments and commitment by the reseller.</a:t>
            </a:r>
          </a:p>
          <a:p>
            <a:r>
              <a:rPr lang="en-US" baseline="0" dirty="0" smtClean="0"/>
              <a:t>In the beginning, you will give some commitment. The more the reseller commits, the more resources you put on the reseller. Don’t waste your valuable resources anywhere else.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9AECB-A677-43A7-BCBB-A4497CCD25C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54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C8C44-5B3B-4A4E-91D4-0EA9E5E4C6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00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47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478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057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631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26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D4DE15-4963-3D4A-87E5-E351A59A1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484" y="353404"/>
            <a:ext cx="10354408" cy="535531"/>
          </a:xfrm>
        </p:spPr>
        <p:txBody>
          <a:bodyPr wrap="square" anchor="t">
            <a:spAutoFit/>
          </a:bodyPr>
          <a:lstStyle>
            <a:lvl1pPr>
              <a:defRPr sz="3200" b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8D0F6C-C24E-FE43-8253-2C93C2C50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2277"/>
            <a:ext cx="10515600" cy="1159292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defRPr sz="2000"/>
            </a:lvl1pPr>
            <a:lvl2pPr marL="581025" indent="-290513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2000"/>
            </a:lvl2pPr>
            <a:lvl3pPr marL="977900" indent="-290513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 sz="2000"/>
            </a:lvl3pPr>
            <a:lvl4pPr marL="1371600" indent="0">
              <a:buClr>
                <a:schemeClr val="accent6">
                  <a:lumMod val="75000"/>
                </a:schemeClr>
              </a:buClr>
              <a:buNone/>
              <a:defRPr sz="2000"/>
            </a:lvl4pPr>
            <a:lvl5pPr marL="1828800" indent="0">
              <a:buClr>
                <a:schemeClr val="accent6">
                  <a:lumMod val="75000"/>
                </a:schemeClr>
              </a:buClr>
              <a:buNone/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C99ED04-C204-C948-A4D0-250C4DC52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465A-63B0-7949-9A83-5C3AA42F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13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8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T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1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05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798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80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319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122210" y="6525067"/>
            <a:ext cx="7183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Strategy of Things </a:t>
            </a:r>
            <a:r>
              <a:rPr lang="en-US" sz="1400" baseline="0" dirty="0" smtClean="0">
                <a:solidFill>
                  <a:schemeClr val="bg2">
                    <a:lumMod val="50000"/>
                  </a:schemeClr>
                </a:solidFill>
              </a:rPr>
              <a:t> 26250 Industrial Blvd, </a:t>
            </a:r>
            <a:r>
              <a:rPr lang="en-US" sz="1400" baseline="0" dirty="0" err="1" smtClean="0">
                <a:solidFill>
                  <a:schemeClr val="bg2">
                    <a:lumMod val="50000"/>
                  </a:schemeClr>
                </a:solidFill>
              </a:rPr>
              <a:t>Ste</a:t>
            </a:r>
            <a:r>
              <a:rPr lang="en-US" sz="1400" baseline="0" dirty="0" smtClean="0">
                <a:solidFill>
                  <a:schemeClr val="bg2">
                    <a:lumMod val="50000"/>
                  </a:schemeClr>
                </a:solidFill>
              </a:rPr>
              <a:t> 102, Hayward, CA 94545   </a:t>
            </a:r>
            <a:r>
              <a:rPr lang="en-US" sz="1400" baseline="0" dirty="0" err="1" smtClean="0">
                <a:solidFill>
                  <a:schemeClr val="bg2">
                    <a:lumMod val="50000"/>
                  </a:schemeClr>
                </a:solidFill>
              </a:rPr>
              <a:t>www.strategyofthings.io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347200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FE291321-7997-F647-86FE-9542008DA3A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 descr="SoT_Logo_Blue_2017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89" t="8714" r="36485" b="44824"/>
          <a:stretch/>
        </p:blipFill>
        <p:spPr>
          <a:xfrm>
            <a:off x="11468018" y="102622"/>
            <a:ext cx="659837" cy="50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16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86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Roboto Condensed" panose="020000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2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Roboto Condensed" panose="020000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C8C44-5B3B-4A4E-91D4-0EA9E5E4C6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06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png"/><Relationship Id="rId7" Type="http://schemas.openxmlformats.org/officeDocument/2006/relationships/image" Target="../media/image28.png"/><Relationship Id="rId8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4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4" Type="http://schemas.openxmlformats.org/officeDocument/2006/relationships/image" Target="../media/image44.png"/><Relationship Id="rId5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77280" y="5503182"/>
            <a:ext cx="7440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ea typeface="Arial" charset="0"/>
                <a:cs typeface="Arial" charset="0"/>
              </a:rPr>
              <a:t>Benson Chan, Senior Partner</a:t>
            </a:r>
          </a:p>
          <a:p>
            <a:pPr algn="ctr"/>
            <a:r>
              <a:rPr lang="en-US" sz="20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ea typeface="Arial" charset="0"/>
                <a:cs typeface="Arial" charset="0"/>
              </a:rPr>
              <a:t>May 8 2019</a:t>
            </a:r>
            <a:endParaRPr lang="en-US" sz="2000" dirty="0">
              <a:solidFill>
                <a:schemeClr val="tx2">
                  <a:lumMod val="90000"/>
                  <a:lumOff val="1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" name="Picture 1" descr="jj-ying-236821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90" b="26798"/>
          <a:stretch/>
        </p:blipFill>
        <p:spPr>
          <a:xfrm>
            <a:off x="0" y="911412"/>
            <a:ext cx="12192000" cy="4108823"/>
          </a:xfrm>
          <a:prstGeom prst="rect">
            <a:avLst/>
          </a:prstGeom>
        </p:spPr>
      </p:pic>
      <p:pic>
        <p:nvPicPr>
          <p:cNvPr id="6" name="Picture 5" descr="SOT_LOGO__TWO_COLOR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384" y="5338766"/>
            <a:ext cx="2340710" cy="11703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1695" y="2195187"/>
            <a:ext cx="561058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4000" b="1" dirty="0"/>
          </a:p>
          <a:p>
            <a:pPr algn="ctr"/>
            <a:r>
              <a:rPr lang="en-US" sz="4000" b="1" dirty="0" smtClean="0"/>
              <a:t>Marketing and Selling </a:t>
            </a:r>
            <a:r>
              <a:rPr lang="en-US" sz="4000" b="1" dirty="0" smtClean="0"/>
              <a:t>IoT </a:t>
            </a:r>
          </a:p>
          <a:p>
            <a:pPr algn="ctr"/>
            <a:r>
              <a:rPr lang="en-US" sz="4000" b="1" dirty="0" smtClean="0"/>
              <a:t>Through the Channel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34870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1024551" cy="779508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What is the role of the </a:t>
            </a:r>
            <a:r>
              <a:rPr lang="en-US" sz="4000" dirty="0" smtClean="0">
                <a:latin typeface="+mn-lt"/>
              </a:rPr>
              <a:t>channel?</a:t>
            </a:r>
            <a:br>
              <a:rPr lang="en-US" sz="4000" dirty="0" smtClean="0">
                <a:latin typeface="+mn-lt"/>
              </a:rPr>
            </a:br>
            <a:r>
              <a:rPr lang="en-US" sz="3600" i="1" dirty="0" smtClean="0">
                <a:latin typeface="+mn-lt"/>
              </a:rPr>
              <a:t>More than just “reselling”</a:t>
            </a:r>
            <a:r>
              <a:rPr lang="mr-IN" sz="3600" i="1" dirty="0" smtClean="0">
                <a:latin typeface="+mn-lt"/>
              </a:rPr>
              <a:t>…</a:t>
            </a:r>
            <a:endParaRPr lang="en-US" sz="3600" i="1" dirty="0">
              <a:latin typeface="+mn-lt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10</a:t>
            </a:fld>
            <a:endParaRPr lang="en-US" dirty="0"/>
          </a:p>
        </p:txBody>
      </p:sp>
      <p:pic>
        <p:nvPicPr>
          <p:cNvPr id="3" name="Picture 2" descr="Slide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7" t="6102" r="3829" b="21568"/>
          <a:stretch/>
        </p:blipFill>
        <p:spPr>
          <a:xfrm>
            <a:off x="580104" y="1709111"/>
            <a:ext cx="7792219" cy="39670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554580" y="1567989"/>
            <a:ext cx="3298371" cy="3724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Channel “Value Added”</a:t>
            </a:r>
            <a:br>
              <a:rPr lang="en-US" sz="2000" b="1" u="sng" dirty="0" smtClean="0"/>
            </a:br>
            <a:endParaRPr lang="en-US" b="1" u="sng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Solution lifecycle services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Professional services </a:t>
            </a:r>
            <a:r>
              <a:rPr lang="mr-IN" dirty="0" smtClean="0"/>
              <a:t>–</a:t>
            </a:r>
            <a:r>
              <a:rPr lang="en-US" dirty="0" smtClean="0"/>
              <a:t> planning, assessments, advisory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Digital/information services </a:t>
            </a:r>
            <a:r>
              <a:rPr lang="mr-IN" dirty="0" smtClean="0"/>
              <a:t>–</a:t>
            </a:r>
            <a:r>
              <a:rPr lang="en-US" dirty="0" smtClean="0"/>
              <a:t> “IoT” enabled services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Bundling/integration of disparate solutions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Financing </a:t>
            </a:r>
            <a:r>
              <a:rPr lang="en-US" dirty="0" smtClean="0"/>
              <a:t>vehicles and programs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Customer advocacy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30961" y="1395515"/>
            <a:ext cx="7118043" cy="461665"/>
            <a:chOff x="877996" y="925115"/>
            <a:chExt cx="7118043" cy="461665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877996" y="1160313"/>
              <a:ext cx="7118043" cy="15678"/>
            </a:xfrm>
            <a:prstGeom prst="straightConnector1">
              <a:avLst/>
            </a:prstGeom>
            <a:ln w="57150" cmpd="sng">
              <a:solidFill>
                <a:srgbClr val="0000FF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935305" y="925115"/>
              <a:ext cx="862886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Years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74175" y="5738848"/>
            <a:ext cx="10747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Your IoT solution must design “product-market”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fit over the lifecycle and the channel 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624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1024551" cy="779508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How does the channel make money?</a:t>
            </a:r>
            <a:br>
              <a:rPr lang="en-US" sz="4000" dirty="0" smtClean="0">
                <a:latin typeface="+mn-lt"/>
              </a:rPr>
            </a:br>
            <a:endParaRPr lang="en-US" sz="3600" i="1" dirty="0">
              <a:latin typeface="+mn-lt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11</a:t>
            </a:fld>
            <a:endParaRPr lang="en-US" dirty="0"/>
          </a:p>
        </p:txBody>
      </p:sp>
      <p:pic>
        <p:nvPicPr>
          <p:cNvPr id="3" name="Picture 2" descr="Slide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7" t="6102" r="3829" b="21568"/>
          <a:stretch/>
        </p:blipFill>
        <p:spPr>
          <a:xfrm>
            <a:off x="580104" y="1709111"/>
            <a:ext cx="7792219" cy="39670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554580" y="1567989"/>
            <a:ext cx="3298371" cy="3724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Channel “Value Added”</a:t>
            </a:r>
            <a:br>
              <a:rPr lang="en-US" sz="2000" b="1" u="sng" dirty="0" smtClean="0"/>
            </a:br>
            <a:endParaRPr lang="en-US" b="1" u="sng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Solution lifecycle services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Professional services </a:t>
            </a:r>
            <a:r>
              <a:rPr lang="mr-IN" dirty="0" smtClean="0"/>
              <a:t>–</a:t>
            </a:r>
            <a:r>
              <a:rPr lang="en-US" dirty="0" smtClean="0"/>
              <a:t> planning, assessments, advisory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Digital/information services </a:t>
            </a:r>
            <a:r>
              <a:rPr lang="mr-IN" dirty="0" smtClean="0"/>
              <a:t>–</a:t>
            </a:r>
            <a:r>
              <a:rPr lang="en-US" dirty="0" smtClean="0"/>
              <a:t> “IoT” enabled services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Bundling/integration of disparate solutions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Financing </a:t>
            </a:r>
            <a:r>
              <a:rPr lang="en-US" dirty="0" smtClean="0"/>
              <a:t>vehicles and programs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Customer advocacy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30961" y="1395515"/>
            <a:ext cx="7118043" cy="461665"/>
            <a:chOff x="877996" y="925115"/>
            <a:chExt cx="7118043" cy="461665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877996" y="1160313"/>
              <a:ext cx="7118043" cy="15678"/>
            </a:xfrm>
            <a:prstGeom prst="straightConnector1">
              <a:avLst/>
            </a:prstGeom>
            <a:ln w="57150" cmpd="sng">
              <a:solidFill>
                <a:srgbClr val="0000FF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935305" y="925115"/>
              <a:ext cx="862886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Years</a:t>
              </a:r>
              <a:endParaRPr lang="en-US" sz="2400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0" y="878075"/>
            <a:ext cx="12192000" cy="5503648"/>
          </a:xfrm>
          <a:prstGeom prst="rect">
            <a:avLst/>
          </a:prstGeom>
          <a:solidFill>
            <a:schemeClr val="bg1">
              <a:alpha val="96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830960" y="2304947"/>
            <a:ext cx="2618341" cy="26185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Solution Sales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3131316" y="2316228"/>
            <a:ext cx="2618341" cy="26185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Integration and installation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5384637" y="2311829"/>
            <a:ext cx="2618341" cy="26185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Maintenance and Support Contracts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7653686" y="2338789"/>
            <a:ext cx="2618341" cy="26185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Other Services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Consulting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Optimization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5031" y="5535010"/>
            <a:ext cx="10347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No matter how much value your solution provides to end users,  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the channel will not market and sell your solution if it can’t make money from it.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94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1229823" cy="779508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S</a:t>
            </a:r>
            <a:r>
              <a:rPr lang="en-US" sz="4000" dirty="0" smtClean="0">
                <a:latin typeface="+mn-lt"/>
              </a:rPr>
              <a:t>el</a:t>
            </a:r>
            <a:r>
              <a:rPr lang="en-US" sz="4000" dirty="0" smtClean="0">
                <a:latin typeface="+mn-lt"/>
              </a:rPr>
              <a:t>l to the channel first BEFORE you sell through it</a:t>
            </a:r>
            <a:endParaRPr lang="en-US" sz="4000" dirty="0">
              <a:latin typeface="+mn-lt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12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09227" y="5830112"/>
            <a:ext cx="934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34855" y="3131584"/>
            <a:ext cx="127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Profitability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1093" y="5824128"/>
            <a:ext cx="394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Reputation and Relationships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442440" y="3122786"/>
            <a:ext cx="2445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Relevance to Customer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5158241" y="1066233"/>
            <a:ext cx="1975515" cy="1975668"/>
            <a:chOff x="1222922" y="1223033"/>
            <a:chExt cx="1975515" cy="1975668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1222922" y="1223033"/>
              <a:ext cx="1975515" cy="197566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pic>
          <p:nvPicPr>
            <p:cNvPr id="4" name="Picture 3" descr="chang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5140" y="1726707"/>
              <a:ext cx="1001564" cy="1001564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1720262" y="3711740"/>
            <a:ext cx="1975515" cy="1975668"/>
            <a:chOff x="3413528" y="1218634"/>
            <a:chExt cx="1975515" cy="1975668"/>
          </a:xfrm>
        </p:grpSpPr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3413528" y="1218634"/>
              <a:ext cx="1975515" cy="1975668"/>
            </a:xfrm>
            <a:prstGeom prst="ellipse">
              <a:avLst/>
            </a:prstGeom>
            <a:solidFill>
              <a:srgbClr val="F5F5F5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pic>
          <p:nvPicPr>
            <p:cNvPr id="5" name="Picture 4" descr="reputation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6521" y="1717424"/>
              <a:ext cx="1004307" cy="1004307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1731554" y="1073115"/>
            <a:ext cx="1975515" cy="1975668"/>
            <a:chOff x="5760918" y="1088796"/>
            <a:chExt cx="1975515" cy="1975668"/>
          </a:xfrm>
        </p:grpSpPr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5760918" y="1088796"/>
              <a:ext cx="1975515" cy="1975668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pic>
          <p:nvPicPr>
            <p:cNvPr id="6" name="Picture 5" descr="handshake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8304" y="1591986"/>
              <a:ext cx="999158" cy="999158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8562998" y="3715806"/>
            <a:ext cx="1975515" cy="1975668"/>
            <a:chOff x="9691838" y="1492074"/>
            <a:chExt cx="1975515" cy="1975668"/>
          </a:xfrm>
        </p:grpSpPr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9691838" y="1492074"/>
              <a:ext cx="1975515" cy="1975668"/>
            </a:xfrm>
            <a:prstGeom prst="ellipse">
              <a:avLst/>
            </a:prstGeom>
            <a:solidFill>
              <a:srgbClr val="DDDDDD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pic>
          <p:nvPicPr>
            <p:cNvPr id="7" name="Picture 6" descr="support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7213" y="1977584"/>
              <a:ext cx="1000276" cy="1000276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5165150" y="3738702"/>
            <a:ext cx="1975515" cy="1975668"/>
            <a:chOff x="4882923" y="3613262"/>
            <a:chExt cx="1975515" cy="1975668"/>
          </a:xfrm>
        </p:grpSpPr>
        <p:sp>
          <p:nvSpPr>
            <p:cNvPr id="25" name="Oval 24"/>
            <p:cNvSpPr>
              <a:spLocks noChangeAspect="1"/>
            </p:cNvSpPr>
            <p:nvPr/>
          </p:nvSpPr>
          <p:spPr>
            <a:xfrm>
              <a:off x="4882923" y="3613262"/>
              <a:ext cx="1975515" cy="1975668"/>
            </a:xfrm>
            <a:prstGeom prst="ellipse">
              <a:avLst/>
            </a:prstGeom>
            <a:solidFill>
              <a:srgbClr val="E9F2DE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pic>
          <p:nvPicPr>
            <p:cNvPr id="20" name="Picture 19" descr="copy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9591" y="4094372"/>
              <a:ext cx="999744" cy="999744"/>
            </a:xfrm>
            <a:prstGeom prst="rect">
              <a:avLst/>
            </a:prstGeom>
          </p:spPr>
        </p:pic>
      </p:grpSp>
      <p:sp>
        <p:nvSpPr>
          <p:cNvPr id="27" name="TextBox 26"/>
          <p:cNvSpPr txBox="1"/>
          <p:nvPr/>
        </p:nvSpPr>
        <p:spPr>
          <a:xfrm>
            <a:off x="4746555" y="5824129"/>
            <a:ext cx="2859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Replicable to Customer Base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 rot="10800000" flipV="1">
            <a:off x="8601628" y="3161668"/>
            <a:ext cx="204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Solution Readiness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8563001" y="1068701"/>
            <a:ext cx="1975515" cy="1975668"/>
            <a:chOff x="8123989" y="3734302"/>
            <a:chExt cx="1975515" cy="1975668"/>
          </a:xfrm>
        </p:grpSpPr>
        <p:sp>
          <p:nvSpPr>
            <p:cNvPr id="26" name="Oval 25"/>
            <p:cNvSpPr>
              <a:spLocks noChangeAspect="1"/>
            </p:cNvSpPr>
            <p:nvPr/>
          </p:nvSpPr>
          <p:spPr>
            <a:xfrm>
              <a:off x="8123989" y="3734302"/>
              <a:ext cx="1975515" cy="197566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pic>
          <p:nvPicPr>
            <p:cNvPr id="29" name="Picture 28" descr="list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9360" y="4219813"/>
              <a:ext cx="1005525" cy="10055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12410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1024551" cy="779508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Selling IoT in the channel </a:t>
            </a:r>
            <a:r>
              <a:rPr lang="mr-IN" sz="4000" dirty="0" smtClean="0">
                <a:latin typeface="+mn-lt"/>
              </a:rPr>
              <a:t>–</a:t>
            </a:r>
            <a:r>
              <a:rPr lang="en-US" sz="4000" dirty="0" smtClean="0">
                <a:latin typeface="+mn-lt"/>
              </a:rPr>
              <a:t> competing priorities</a:t>
            </a:r>
            <a:br>
              <a:rPr lang="en-US" sz="4000" dirty="0" smtClean="0">
                <a:latin typeface="+mn-lt"/>
              </a:rPr>
            </a:br>
            <a:r>
              <a:rPr lang="en-US" sz="3600" i="1" dirty="0" smtClean="0">
                <a:latin typeface="+mn-lt"/>
              </a:rPr>
              <a:t>Manage your marketing to this reality</a:t>
            </a:r>
            <a:endParaRPr lang="en-US" sz="3600" i="1" dirty="0">
              <a:latin typeface="+mn-lt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81424" y="3651292"/>
            <a:ext cx="1458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Existing deals in pipeline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803513" y="5105125"/>
            <a:ext cx="1556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Who is the actual buyer?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68435" y="5351605"/>
            <a:ext cx="1451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“Easy” Sells!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828982" y="2867296"/>
            <a:ext cx="2242026" cy="2116788"/>
            <a:chOff x="4734910" y="2508785"/>
            <a:chExt cx="2492883" cy="2490498"/>
          </a:xfrm>
        </p:grpSpPr>
        <p:pic>
          <p:nvPicPr>
            <p:cNvPr id="3" name="Picture 2" descr="businessman (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4995" y="2854697"/>
              <a:ext cx="1817916" cy="1817916"/>
            </a:xfrm>
            <a:prstGeom prst="rect">
              <a:avLst/>
            </a:prstGeom>
          </p:spPr>
        </p:pic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4734910" y="2508785"/>
              <a:ext cx="2492883" cy="2490498"/>
            </a:xfrm>
            <a:prstGeom prst="ellipse">
              <a:avLst/>
            </a:prstGeom>
            <a:noFill/>
            <a:ln w="12700" cmpd="sng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792221" y="1973542"/>
            <a:ext cx="1708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 Solutions in Portfolio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634474" y="3568494"/>
            <a:ext cx="1681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 </a:t>
            </a:r>
            <a:r>
              <a:rPr lang="mr-IN" dirty="0" smtClean="0"/>
              <a:t>–</a:t>
            </a:r>
            <a:r>
              <a:rPr lang="en-US" dirty="0" smtClean="0"/>
              <a:t> 60 working hours per week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68435" y="2105863"/>
            <a:ext cx="1513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Money drives behavior.</a:t>
            </a:r>
            <a:endParaRPr lang="en-US" dirty="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3899562" y="1890741"/>
            <a:ext cx="4114800" cy="4112535"/>
          </a:xfrm>
          <a:prstGeom prst="ellipse">
            <a:avLst/>
          </a:prstGeom>
          <a:noFill/>
          <a:ln w="12700" cmpd="sng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 descr="tim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618" y="3527768"/>
            <a:ext cx="822959" cy="822959"/>
          </a:xfrm>
          <a:prstGeom prst="rect">
            <a:avLst/>
          </a:prstGeom>
        </p:spPr>
      </p:pic>
      <p:pic>
        <p:nvPicPr>
          <p:cNvPr id="26" name="Picture 25" descr="suitcas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14" y="1872098"/>
            <a:ext cx="814864" cy="814864"/>
          </a:xfrm>
          <a:prstGeom prst="rect">
            <a:avLst/>
          </a:prstGeom>
        </p:spPr>
      </p:pic>
      <p:pic>
        <p:nvPicPr>
          <p:cNvPr id="27" name="Picture 26" descr="save-money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315" y="1771619"/>
            <a:ext cx="1005837" cy="1005837"/>
          </a:xfrm>
          <a:prstGeom prst="rect">
            <a:avLst/>
          </a:prstGeom>
        </p:spPr>
      </p:pic>
      <p:pic>
        <p:nvPicPr>
          <p:cNvPr id="32" name="Picture 31" descr="go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780" y="3502811"/>
            <a:ext cx="818853" cy="818853"/>
          </a:xfrm>
          <a:prstGeom prst="rect">
            <a:avLst/>
          </a:prstGeom>
        </p:spPr>
      </p:pic>
      <p:grpSp>
        <p:nvGrpSpPr>
          <p:cNvPr id="36" name="Group 35"/>
          <p:cNvGrpSpPr/>
          <p:nvPr/>
        </p:nvGrpSpPr>
        <p:grpSpPr>
          <a:xfrm>
            <a:off x="4013709" y="4811605"/>
            <a:ext cx="1222925" cy="1224053"/>
            <a:chOff x="5863762" y="3010543"/>
            <a:chExt cx="1222925" cy="1224053"/>
          </a:xfrm>
        </p:grpSpPr>
        <p:pic>
          <p:nvPicPr>
            <p:cNvPr id="37" name="Picture 36" descr="sign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1521" y="3238378"/>
              <a:ext cx="760000" cy="760000"/>
            </a:xfrm>
            <a:prstGeom prst="rect">
              <a:avLst/>
            </a:prstGeom>
          </p:spPr>
        </p:pic>
        <p:sp>
          <p:nvSpPr>
            <p:cNvPr id="38" name="&quot;No&quot; Symbol 37"/>
            <p:cNvSpPr>
              <a:spLocks noChangeAspect="1"/>
            </p:cNvSpPr>
            <p:nvPr/>
          </p:nvSpPr>
          <p:spPr>
            <a:xfrm flipH="1">
              <a:off x="5863762" y="3010543"/>
              <a:ext cx="1222925" cy="1224053"/>
            </a:xfrm>
            <a:prstGeom prst="noSmoking">
              <a:avLst>
                <a:gd name="adj" fmla="val 9601"/>
              </a:avLst>
            </a:prstGeom>
            <a:solidFill>
              <a:schemeClr val="accent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FF0000"/>
                  </a:solidFill>
                </a:ln>
                <a:solidFill>
                  <a:srgbClr val="F4394A"/>
                </a:solidFill>
              </a:endParaRPr>
            </a:p>
          </p:txBody>
        </p:sp>
      </p:grpSp>
      <p:pic>
        <p:nvPicPr>
          <p:cNvPr id="15" name="Picture 14" descr="payment-method (1)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371" y="5070799"/>
            <a:ext cx="818822" cy="818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985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0515600" cy="719826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Topics</a:t>
            </a:r>
            <a:endParaRPr lang="en-US" sz="40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2771" y="1172640"/>
            <a:ext cx="98348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The Basics</a:t>
            </a:r>
          </a:p>
          <a:p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Understanding the Channel</a:t>
            </a:r>
          </a:p>
          <a:p>
            <a:pPr marL="285750" indent="-285750">
              <a:buFont typeface="Arial"/>
              <a:buChar char="•"/>
            </a:pP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Enabling the Channel</a:t>
            </a:r>
          </a:p>
          <a:p>
            <a:pPr marL="285750" indent="-285750">
              <a:buFont typeface="Arial"/>
              <a:buChar char="•"/>
            </a:pP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Special Consideration</a:t>
            </a:r>
          </a:p>
          <a:p>
            <a:pPr marL="285750" indent="-285750">
              <a:buFont typeface="Arial"/>
              <a:buChar char="•"/>
            </a:pPr>
            <a:endParaRPr lang="en-US" sz="2800" dirty="0"/>
          </a:p>
          <a:p>
            <a:pPr marL="285750" indent="-285750">
              <a:buFont typeface="Arial"/>
              <a:buChar char="•"/>
            </a:pPr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807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15</a:t>
            </a:fld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40940" y="2546177"/>
            <a:ext cx="11270435" cy="14051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Condensed" panose="020000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latin typeface="+mn-lt"/>
              </a:rPr>
              <a:t>IoT channel success is controlled by partners. Focus on their enablement, productivity and profitability.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8518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1024551" cy="779508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Key steps to selling IoT through the channel</a:t>
            </a:r>
            <a:endParaRPr lang="en-US" sz="4000" dirty="0">
              <a:latin typeface="+mn-lt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88746" y="1447985"/>
            <a:ext cx="2627983" cy="4367813"/>
            <a:chOff x="288746" y="1447985"/>
            <a:chExt cx="2627983" cy="4367813"/>
          </a:xfrm>
        </p:grpSpPr>
        <p:grpSp>
          <p:nvGrpSpPr>
            <p:cNvPr id="15" name="Group 14"/>
            <p:cNvGrpSpPr/>
            <p:nvPr/>
          </p:nvGrpSpPr>
          <p:grpSpPr>
            <a:xfrm>
              <a:off x="288746" y="1447985"/>
              <a:ext cx="2456906" cy="1782604"/>
              <a:chOff x="251390" y="1447985"/>
              <a:chExt cx="2456906" cy="1782604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878534" y="1447985"/>
                <a:ext cx="182976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00FF"/>
                    </a:solidFill>
                  </a:rPr>
                  <a:t>Know who the real buyers are</a:t>
                </a:r>
                <a:endParaRPr lang="en-US" b="1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8" name="Group 7"/>
              <p:cNvGrpSpPr>
                <a:grpSpLocks noChangeAspect="1"/>
              </p:cNvGrpSpPr>
              <p:nvPr/>
            </p:nvGrpSpPr>
            <p:grpSpPr>
              <a:xfrm>
                <a:off x="1472013" y="2427964"/>
                <a:ext cx="366169" cy="802625"/>
                <a:chOff x="9148630" y="1092577"/>
                <a:chExt cx="2083596" cy="4567141"/>
              </a:xfrm>
            </p:grpSpPr>
            <p:grpSp>
              <p:nvGrpSpPr>
                <p:cNvPr id="3" name="Group 2"/>
                <p:cNvGrpSpPr/>
                <p:nvPr/>
              </p:nvGrpSpPr>
              <p:grpSpPr>
                <a:xfrm>
                  <a:off x="9157401" y="1459531"/>
                  <a:ext cx="990485" cy="992122"/>
                  <a:chOff x="8912294" y="4271821"/>
                  <a:chExt cx="1198486" cy="1200467"/>
                </a:xfrm>
              </p:grpSpPr>
              <p:pic>
                <p:nvPicPr>
                  <p:cNvPr id="18" name="Picture 17" descr="users-group.png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149151" y="4502185"/>
                    <a:ext cx="735469" cy="735469"/>
                  </a:xfrm>
                  <a:prstGeom prst="rect">
                    <a:avLst/>
                  </a:prstGeom>
                </p:spPr>
              </p:pic>
              <p:sp>
                <p:nvSpPr>
                  <p:cNvPr id="19" name="Oval 18"/>
                  <p:cNvSpPr>
                    <a:spLocks noChangeAspect="1"/>
                  </p:cNvSpPr>
                  <p:nvPr/>
                </p:nvSpPr>
                <p:spPr>
                  <a:xfrm>
                    <a:off x="8912294" y="4271821"/>
                    <a:ext cx="1198486" cy="1200467"/>
                  </a:xfrm>
                  <a:prstGeom prst="ellipse">
                    <a:avLst/>
                  </a:prstGeom>
                  <a:noFill/>
                  <a:ln w="38100" cmpd="sng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rgbClr val="0000FF"/>
                      </a:solidFill>
                    </a:endParaRPr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10234833" y="2301847"/>
                  <a:ext cx="990485" cy="992122"/>
                  <a:chOff x="8912294" y="4271821"/>
                  <a:chExt cx="1198486" cy="1200467"/>
                </a:xfrm>
              </p:grpSpPr>
              <p:pic>
                <p:nvPicPr>
                  <p:cNvPr id="21" name="Picture 20" descr="users-group.png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149151" y="4502185"/>
                    <a:ext cx="735469" cy="735469"/>
                  </a:xfrm>
                  <a:prstGeom prst="rect">
                    <a:avLst/>
                  </a:prstGeom>
                </p:spPr>
              </p:pic>
              <p:sp>
                <p:nvSpPr>
                  <p:cNvPr id="22" name="Oval 21"/>
                  <p:cNvSpPr>
                    <a:spLocks noChangeAspect="1"/>
                  </p:cNvSpPr>
                  <p:nvPr/>
                </p:nvSpPr>
                <p:spPr>
                  <a:xfrm>
                    <a:off x="8912294" y="4271821"/>
                    <a:ext cx="1198486" cy="1200467"/>
                  </a:xfrm>
                  <a:prstGeom prst="ellipse">
                    <a:avLst/>
                  </a:prstGeom>
                  <a:noFill/>
                  <a:ln w="38100" cmpd="sng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rgbClr val="0000FF"/>
                      </a:solidFill>
                    </a:endParaRPr>
                  </a:p>
                </p:txBody>
              </p:sp>
            </p:grpSp>
            <p:grpSp>
              <p:nvGrpSpPr>
                <p:cNvPr id="23" name="Group 22"/>
                <p:cNvGrpSpPr/>
                <p:nvPr/>
              </p:nvGrpSpPr>
              <p:grpSpPr>
                <a:xfrm>
                  <a:off x="9148630" y="2658086"/>
                  <a:ext cx="990485" cy="992122"/>
                  <a:chOff x="8912294" y="4271821"/>
                  <a:chExt cx="1198486" cy="1200467"/>
                </a:xfrm>
              </p:grpSpPr>
              <p:pic>
                <p:nvPicPr>
                  <p:cNvPr id="25" name="Picture 24" descr="users-group.png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149151" y="4502185"/>
                    <a:ext cx="735469" cy="735469"/>
                  </a:xfrm>
                  <a:prstGeom prst="rect">
                    <a:avLst/>
                  </a:prstGeom>
                </p:spPr>
              </p:pic>
              <p:sp>
                <p:nvSpPr>
                  <p:cNvPr id="26" name="Oval 25"/>
                  <p:cNvSpPr>
                    <a:spLocks noChangeAspect="1"/>
                  </p:cNvSpPr>
                  <p:nvPr/>
                </p:nvSpPr>
                <p:spPr>
                  <a:xfrm>
                    <a:off x="8912294" y="4271821"/>
                    <a:ext cx="1198486" cy="1200467"/>
                  </a:xfrm>
                  <a:prstGeom prst="ellipse">
                    <a:avLst/>
                  </a:prstGeom>
                  <a:noFill/>
                  <a:ln w="38100" cmpd="sng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rgbClr val="0000FF"/>
                      </a:solidFill>
                    </a:endParaRPr>
                  </a:p>
                </p:txBody>
              </p:sp>
            </p:grpSp>
            <p:grpSp>
              <p:nvGrpSpPr>
                <p:cNvPr id="27" name="Group 26"/>
                <p:cNvGrpSpPr/>
                <p:nvPr/>
              </p:nvGrpSpPr>
              <p:grpSpPr>
                <a:xfrm>
                  <a:off x="10241741" y="3516081"/>
                  <a:ext cx="990485" cy="992122"/>
                  <a:chOff x="8912294" y="4271821"/>
                  <a:chExt cx="1198486" cy="1200467"/>
                </a:xfrm>
              </p:grpSpPr>
              <p:pic>
                <p:nvPicPr>
                  <p:cNvPr id="28" name="Picture 27" descr="users-group.png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149151" y="4502185"/>
                    <a:ext cx="735469" cy="735469"/>
                  </a:xfrm>
                  <a:prstGeom prst="rect">
                    <a:avLst/>
                  </a:prstGeom>
                </p:spPr>
              </p:pic>
              <p:sp>
                <p:nvSpPr>
                  <p:cNvPr id="29" name="Oval 28"/>
                  <p:cNvSpPr>
                    <a:spLocks noChangeAspect="1"/>
                  </p:cNvSpPr>
                  <p:nvPr/>
                </p:nvSpPr>
                <p:spPr>
                  <a:xfrm>
                    <a:off x="8912294" y="4271821"/>
                    <a:ext cx="1198486" cy="1200467"/>
                  </a:xfrm>
                  <a:prstGeom prst="ellipse">
                    <a:avLst/>
                  </a:prstGeom>
                  <a:noFill/>
                  <a:ln w="38100" cmpd="sng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rgbClr val="0000FF"/>
                      </a:solidFill>
                    </a:endParaRPr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9171217" y="3903679"/>
                  <a:ext cx="990485" cy="992122"/>
                  <a:chOff x="8912294" y="4271821"/>
                  <a:chExt cx="1198486" cy="1200467"/>
                </a:xfrm>
              </p:grpSpPr>
              <p:pic>
                <p:nvPicPr>
                  <p:cNvPr id="31" name="Picture 30" descr="users-group.png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149151" y="4502185"/>
                    <a:ext cx="735469" cy="735469"/>
                  </a:xfrm>
                  <a:prstGeom prst="rect">
                    <a:avLst/>
                  </a:prstGeom>
                </p:spPr>
              </p:pic>
              <p:sp>
                <p:nvSpPr>
                  <p:cNvPr id="32" name="Oval 31"/>
                  <p:cNvSpPr>
                    <a:spLocks noChangeAspect="1"/>
                  </p:cNvSpPr>
                  <p:nvPr/>
                </p:nvSpPr>
                <p:spPr>
                  <a:xfrm>
                    <a:off x="8912294" y="4271821"/>
                    <a:ext cx="1198486" cy="1200467"/>
                  </a:xfrm>
                  <a:prstGeom prst="ellipse">
                    <a:avLst/>
                  </a:prstGeom>
                  <a:noFill/>
                  <a:ln w="38100" cmpd="sng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rgbClr val="0000FF"/>
                      </a:solidFill>
                    </a:endParaRPr>
                  </a:p>
                </p:txBody>
              </p:sp>
            </p:grpSp>
            <p:grpSp>
              <p:nvGrpSpPr>
                <p:cNvPr id="33" name="Group 32"/>
                <p:cNvGrpSpPr/>
                <p:nvPr/>
              </p:nvGrpSpPr>
              <p:grpSpPr>
                <a:xfrm>
                  <a:off x="10232971" y="1092577"/>
                  <a:ext cx="990485" cy="992122"/>
                  <a:chOff x="8912294" y="4271821"/>
                  <a:chExt cx="1198486" cy="1200467"/>
                </a:xfrm>
              </p:grpSpPr>
              <p:pic>
                <p:nvPicPr>
                  <p:cNvPr id="34" name="Picture 33" descr="users-group.png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149151" y="4502185"/>
                    <a:ext cx="735469" cy="735469"/>
                  </a:xfrm>
                  <a:prstGeom prst="rect">
                    <a:avLst/>
                  </a:prstGeom>
                </p:spPr>
              </p:pic>
              <p:sp>
                <p:nvSpPr>
                  <p:cNvPr id="35" name="Oval 34"/>
                  <p:cNvSpPr>
                    <a:spLocks noChangeAspect="1"/>
                  </p:cNvSpPr>
                  <p:nvPr/>
                </p:nvSpPr>
                <p:spPr>
                  <a:xfrm>
                    <a:off x="8912294" y="4271821"/>
                    <a:ext cx="1198486" cy="1200467"/>
                  </a:xfrm>
                  <a:prstGeom prst="ellipse">
                    <a:avLst/>
                  </a:prstGeom>
                  <a:noFill/>
                  <a:ln w="38100" cmpd="sng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rgbClr val="0000FF"/>
                      </a:solidFill>
                    </a:endParaRPr>
                  </a:p>
                </p:txBody>
              </p:sp>
            </p:grpSp>
            <p:grpSp>
              <p:nvGrpSpPr>
                <p:cNvPr id="48" name="Group 47"/>
                <p:cNvGrpSpPr/>
                <p:nvPr/>
              </p:nvGrpSpPr>
              <p:grpSpPr>
                <a:xfrm>
                  <a:off x="10185935" y="4667596"/>
                  <a:ext cx="990485" cy="992122"/>
                  <a:chOff x="8912294" y="4271821"/>
                  <a:chExt cx="1198486" cy="1200467"/>
                </a:xfrm>
              </p:grpSpPr>
              <p:pic>
                <p:nvPicPr>
                  <p:cNvPr id="49" name="Picture 48" descr="users-group.png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149151" y="4502185"/>
                    <a:ext cx="735469" cy="735469"/>
                  </a:xfrm>
                  <a:prstGeom prst="rect">
                    <a:avLst/>
                  </a:prstGeom>
                </p:spPr>
              </p:pic>
              <p:sp>
                <p:nvSpPr>
                  <p:cNvPr id="50" name="Oval 49"/>
                  <p:cNvSpPr>
                    <a:spLocks noChangeAspect="1"/>
                  </p:cNvSpPr>
                  <p:nvPr/>
                </p:nvSpPr>
                <p:spPr>
                  <a:xfrm>
                    <a:off x="8912294" y="4271821"/>
                    <a:ext cx="1198486" cy="1200467"/>
                  </a:xfrm>
                  <a:prstGeom prst="ellipse">
                    <a:avLst/>
                  </a:prstGeom>
                  <a:noFill/>
                  <a:ln w="38100" cmpd="sng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rgbClr val="0000FF"/>
                      </a:solidFill>
                    </a:endParaRPr>
                  </a:p>
                </p:txBody>
              </p:sp>
            </p:grpSp>
          </p:grp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>
                <a:off x="251390" y="1456966"/>
                <a:ext cx="567036" cy="56447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</p:grpSp>
        <p:sp>
          <p:nvSpPr>
            <p:cNvPr id="58" name="Oval 57"/>
            <p:cNvSpPr>
              <a:spLocks noChangeAspect="1"/>
            </p:cNvSpPr>
            <p:nvPr/>
          </p:nvSpPr>
          <p:spPr>
            <a:xfrm>
              <a:off x="571891" y="3831563"/>
              <a:ext cx="567036" cy="564477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>
              <a:spLocks noChangeAspect="1"/>
            </p:cNvSpPr>
            <p:nvPr/>
          </p:nvSpPr>
          <p:spPr>
            <a:xfrm>
              <a:off x="2106456" y="3834572"/>
              <a:ext cx="567036" cy="564477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" name="Straight Arrow Connector 5"/>
            <p:cNvCxnSpPr>
              <a:stCxn id="58" idx="6"/>
              <a:endCxn id="59" idx="2"/>
            </p:cNvCxnSpPr>
            <p:nvPr/>
          </p:nvCxnSpPr>
          <p:spPr>
            <a:xfrm>
              <a:off x="1138927" y="4113802"/>
              <a:ext cx="967529" cy="3009"/>
            </a:xfrm>
            <a:prstGeom prst="straightConnector1">
              <a:avLst/>
            </a:prstGeom>
            <a:ln>
              <a:solidFill>
                <a:srgbClr val="77241B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36202" y="4612460"/>
              <a:ext cx="10646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ID and profile buyers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852089" y="4615469"/>
              <a:ext cx="106464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ID and profile channel partners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673492" y="1294193"/>
            <a:ext cx="4865610" cy="4253631"/>
            <a:chOff x="2673492" y="1294193"/>
            <a:chExt cx="4865610" cy="4253631"/>
          </a:xfrm>
        </p:grpSpPr>
        <p:grpSp>
          <p:nvGrpSpPr>
            <p:cNvPr id="13" name="Group 12"/>
            <p:cNvGrpSpPr/>
            <p:nvPr/>
          </p:nvGrpSpPr>
          <p:grpSpPr>
            <a:xfrm>
              <a:off x="3813943" y="1294193"/>
              <a:ext cx="2983301" cy="1853944"/>
              <a:chOff x="4542382" y="920714"/>
              <a:chExt cx="2983301" cy="1853944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216558" y="920714"/>
                <a:ext cx="230912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0000FF"/>
                    </a:solidFill>
                  </a:rPr>
                  <a:t>Recruit and develop the channel that can best reach the buyers</a:t>
                </a:r>
                <a:endParaRPr lang="en-US" b="1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51" name="Group 50"/>
              <p:cNvGrpSpPr>
                <a:grpSpLocks noChangeAspect="1"/>
              </p:cNvGrpSpPr>
              <p:nvPr/>
            </p:nvGrpSpPr>
            <p:grpSpPr>
              <a:xfrm>
                <a:off x="5976084" y="2086374"/>
                <a:ext cx="673249" cy="688284"/>
                <a:chOff x="5283366" y="2262001"/>
                <a:chExt cx="2621419" cy="2679960"/>
              </a:xfrm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6103033" y="2262001"/>
                  <a:ext cx="1246095" cy="1246205"/>
                  <a:chOff x="4734910" y="2508785"/>
                  <a:chExt cx="2492883" cy="2490498"/>
                </a:xfrm>
              </p:grpSpPr>
              <p:pic>
                <p:nvPicPr>
                  <p:cNvPr id="37" name="Picture 36" descr="businessman (1).png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064995" y="2854697"/>
                    <a:ext cx="1817916" cy="1817916"/>
                  </a:xfrm>
                  <a:prstGeom prst="rect">
                    <a:avLst/>
                  </a:prstGeom>
                </p:spPr>
              </p:pic>
              <p:sp>
                <p:nvSpPr>
                  <p:cNvPr id="38" name="Oval 37"/>
                  <p:cNvSpPr>
                    <a:spLocks noChangeAspect="1"/>
                  </p:cNvSpPr>
                  <p:nvPr/>
                </p:nvSpPr>
                <p:spPr>
                  <a:xfrm>
                    <a:off x="4734910" y="2508785"/>
                    <a:ext cx="2492883" cy="2490498"/>
                  </a:xfrm>
                  <a:prstGeom prst="ellipse">
                    <a:avLst/>
                  </a:prstGeom>
                  <a:noFill/>
                  <a:ln w="12700" cmpd="sng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9" name="Group 38"/>
                <p:cNvGrpSpPr/>
                <p:nvPr/>
              </p:nvGrpSpPr>
              <p:grpSpPr>
                <a:xfrm>
                  <a:off x="5283366" y="3480635"/>
                  <a:ext cx="1246095" cy="1246205"/>
                  <a:chOff x="4734910" y="2508785"/>
                  <a:chExt cx="2492883" cy="2490498"/>
                </a:xfrm>
              </p:grpSpPr>
              <p:pic>
                <p:nvPicPr>
                  <p:cNvPr id="40" name="Picture 39" descr="businessman (1).png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064995" y="2854697"/>
                    <a:ext cx="1817916" cy="1817916"/>
                  </a:xfrm>
                  <a:prstGeom prst="rect">
                    <a:avLst/>
                  </a:prstGeom>
                </p:spPr>
              </p:pic>
              <p:sp>
                <p:nvSpPr>
                  <p:cNvPr id="41" name="Oval 40"/>
                  <p:cNvSpPr>
                    <a:spLocks noChangeAspect="1"/>
                  </p:cNvSpPr>
                  <p:nvPr/>
                </p:nvSpPr>
                <p:spPr>
                  <a:xfrm>
                    <a:off x="4734910" y="2508785"/>
                    <a:ext cx="2492883" cy="2490498"/>
                  </a:xfrm>
                  <a:prstGeom prst="ellipse">
                    <a:avLst/>
                  </a:prstGeom>
                  <a:noFill/>
                  <a:ln w="12700" cmpd="sng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2" name="Group 41"/>
                <p:cNvGrpSpPr/>
                <p:nvPr/>
              </p:nvGrpSpPr>
              <p:grpSpPr>
                <a:xfrm>
                  <a:off x="6658690" y="3695756"/>
                  <a:ext cx="1246095" cy="1246205"/>
                  <a:chOff x="4734910" y="2508785"/>
                  <a:chExt cx="2492883" cy="2490498"/>
                </a:xfrm>
              </p:grpSpPr>
              <p:pic>
                <p:nvPicPr>
                  <p:cNvPr id="43" name="Picture 42" descr="businessman (1).png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064995" y="2854697"/>
                    <a:ext cx="1817916" cy="1817916"/>
                  </a:xfrm>
                  <a:prstGeom prst="rect">
                    <a:avLst/>
                  </a:prstGeom>
                </p:spPr>
              </p:pic>
              <p:sp>
                <p:nvSpPr>
                  <p:cNvPr id="44" name="Oval 43"/>
                  <p:cNvSpPr>
                    <a:spLocks noChangeAspect="1"/>
                  </p:cNvSpPr>
                  <p:nvPr/>
                </p:nvSpPr>
                <p:spPr>
                  <a:xfrm>
                    <a:off x="4734910" y="2508785"/>
                    <a:ext cx="2492883" cy="2490498"/>
                  </a:xfrm>
                  <a:prstGeom prst="ellipse">
                    <a:avLst/>
                  </a:prstGeom>
                  <a:noFill/>
                  <a:ln w="12700" cmpd="sng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>
                <a:off x="4542382" y="1093194"/>
                <a:ext cx="567036" cy="564477"/>
              </a:xfrm>
              <a:prstGeom prst="ellipse">
                <a:avLst/>
              </a:prstGeom>
              <a:solidFill>
                <a:srgbClr val="77241B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  <a:endParaRPr lang="en-US" dirty="0"/>
              </a:p>
            </p:txBody>
          </p:sp>
        </p:grpSp>
        <p:sp>
          <p:nvSpPr>
            <p:cNvPr id="60" name="Oval 59"/>
            <p:cNvSpPr>
              <a:spLocks noChangeAspect="1"/>
            </p:cNvSpPr>
            <p:nvPr/>
          </p:nvSpPr>
          <p:spPr>
            <a:xfrm>
              <a:off x="3641021" y="3837581"/>
              <a:ext cx="567036" cy="564477"/>
            </a:xfrm>
            <a:prstGeom prst="ellipse">
              <a:avLst/>
            </a:prstGeom>
            <a:solidFill>
              <a:srgbClr val="77241B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5175586" y="3840590"/>
              <a:ext cx="567036" cy="564477"/>
            </a:xfrm>
            <a:prstGeom prst="ellipse">
              <a:avLst/>
            </a:prstGeom>
            <a:solidFill>
              <a:srgbClr val="77241B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6710151" y="3843599"/>
              <a:ext cx="567036" cy="564477"/>
            </a:xfrm>
            <a:prstGeom prst="ellipse">
              <a:avLst/>
            </a:prstGeom>
            <a:solidFill>
              <a:srgbClr val="77241B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>
              <a:off x="2673492" y="4116811"/>
              <a:ext cx="967529" cy="3009"/>
            </a:xfrm>
            <a:prstGeom prst="straightConnector1">
              <a:avLst/>
            </a:prstGeom>
            <a:ln>
              <a:solidFill>
                <a:srgbClr val="77241B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4208057" y="4119820"/>
              <a:ext cx="967529" cy="3009"/>
            </a:xfrm>
            <a:prstGeom prst="straightConnector1">
              <a:avLst/>
            </a:prstGeom>
            <a:ln>
              <a:solidFill>
                <a:srgbClr val="77241B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5742622" y="4122829"/>
              <a:ext cx="967529" cy="3009"/>
            </a:xfrm>
            <a:prstGeom prst="straightConnector1">
              <a:avLst/>
            </a:prstGeom>
            <a:ln>
              <a:solidFill>
                <a:srgbClr val="77241B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3367975" y="4618477"/>
              <a:ext cx="10646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Source channel partners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958574" y="4621486"/>
              <a:ext cx="10646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Recruit channel partners</a:t>
              </a:r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74462" y="4624494"/>
              <a:ext cx="10646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Onboard channel partners</a:t>
              </a:r>
              <a:endParaRPr lang="en-US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295865" y="1483938"/>
            <a:ext cx="5018821" cy="3792905"/>
            <a:chOff x="7295865" y="1483938"/>
            <a:chExt cx="5018821" cy="3792905"/>
          </a:xfrm>
        </p:grpSpPr>
        <p:grpSp>
          <p:nvGrpSpPr>
            <p:cNvPr id="12" name="Group 11"/>
            <p:cNvGrpSpPr/>
            <p:nvPr/>
          </p:nvGrpSpPr>
          <p:grpSpPr>
            <a:xfrm>
              <a:off x="8344352" y="1483938"/>
              <a:ext cx="3081751" cy="1736210"/>
              <a:chOff x="508620" y="1073112"/>
              <a:chExt cx="3081751" cy="1736210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1214147" y="1073112"/>
                <a:ext cx="23762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0000FF"/>
                    </a:solidFill>
                  </a:rPr>
                  <a:t>Enable and manage the channel</a:t>
                </a:r>
                <a:endParaRPr lang="en-US" b="1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45" name="Group 44"/>
              <p:cNvGrpSpPr>
                <a:grpSpLocks noChangeAspect="1"/>
              </p:cNvGrpSpPr>
              <p:nvPr/>
            </p:nvGrpSpPr>
            <p:grpSpPr>
              <a:xfrm>
                <a:off x="1860951" y="2223410"/>
                <a:ext cx="585855" cy="585912"/>
                <a:chOff x="2869167" y="1536632"/>
                <a:chExt cx="996891" cy="990718"/>
              </a:xfrm>
            </p:grpSpPr>
            <p:pic>
              <p:nvPicPr>
                <p:cNvPr id="46" name="Picture 45" descr="light-bulb (2).pn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93517" y="1659087"/>
                  <a:ext cx="737968" cy="737968"/>
                </a:xfrm>
                <a:prstGeom prst="rect">
                  <a:avLst/>
                </a:prstGeom>
              </p:spPr>
            </p:pic>
            <p:sp>
              <p:nvSpPr>
                <p:cNvPr id="47" name="Oval 46"/>
                <p:cNvSpPr>
                  <a:spLocks noChangeAspect="1"/>
                </p:cNvSpPr>
                <p:nvPr/>
              </p:nvSpPr>
              <p:spPr>
                <a:xfrm>
                  <a:off x="2869167" y="1536632"/>
                  <a:ext cx="996891" cy="990718"/>
                </a:xfrm>
                <a:prstGeom prst="ellipse">
                  <a:avLst/>
                </a:prstGeom>
                <a:noFill/>
                <a:ln>
                  <a:solidFill>
                    <a:srgbClr val="4F81BD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noFill/>
                  </a:endParaRPr>
                </a:p>
              </p:txBody>
            </p:sp>
          </p:grp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>
                <a:off x="508620" y="1104475"/>
                <a:ext cx="567036" cy="564477"/>
              </a:xfrm>
              <a:prstGeom prst="ellipse">
                <a:avLst/>
              </a:prstGeom>
              <a:solidFill>
                <a:srgbClr val="197FC5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8244716" y="3846608"/>
              <a:ext cx="567036" cy="564477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9779281" y="3849617"/>
              <a:ext cx="567036" cy="564477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11313846" y="3852626"/>
              <a:ext cx="567036" cy="564477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7295865" y="4125838"/>
              <a:ext cx="967529" cy="3009"/>
            </a:xfrm>
            <a:prstGeom prst="straightConnector1">
              <a:avLst/>
            </a:prstGeom>
            <a:ln>
              <a:solidFill>
                <a:srgbClr val="77241B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8811752" y="4128847"/>
              <a:ext cx="967529" cy="3009"/>
            </a:xfrm>
            <a:prstGeom prst="straightConnector1">
              <a:avLst/>
            </a:prstGeom>
            <a:ln>
              <a:solidFill>
                <a:srgbClr val="77241B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10346317" y="4131856"/>
              <a:ext cx="967529" cy="3009"/>
            </a:xfrm>
            <a:prstGeom prst="straightConnector1">
              <a:avLst/>
            </a:prstGeom>
            <a:ln>
              <a:solidFill>
                <a:srgbClr val="77241B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7803567" y="4627503"/>
              <a:ext cx="14419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Build partner effectiveness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9338130" y="4630512"/>
              <a:ext cx="14419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Build partner productivity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0872693" y="4633521"/>
              <a:ext cx="14419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Retain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09544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1024551" cy="779508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Who are your real IoT buyers?</a:t>
            </a:r>
            <a:endParaRPr lang="en-US" sz="4000" dirty="0">
              <a:latin typeface="+mn-lt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17</a:t>
            </a:fld>
            <a:endParaRPr lang="en-US" dirty="0"/>
          </a:p>
        </p:txBody>
      </p:sp>
      <p:pic>
        <p:nvPicPr>
          <p:cNvPr id="4" name="Picture 3" descr="Screen Shot 2019-05-02 at 2.43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681" y="1347901"/>
            <a:ext cx="7402056" cy="37010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1256661" y="3827934"/>
            <a:ext cx="9438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Primary </a:t>
            </a:r>
          </a:p>
          <a:p>
            <a:pPr algn="ctr"/>
            <a:r>
              <a:rPr lang="en-US" sz="1600" dirty="0" smtClean="0"/>
              <a:t>Activities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1195871" y="2067388"/>
            <a:ext cx="10567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Secondary </a:t>
            </a:r>
          </a:p>
          <a:p>
            <a:pPr algn="ctr"/>
            <a:r>
              <a:rPr lang="en-US" sz="1600" dirty="0" smtClean="0"/>
              <a:t>Activities</a:t>
            </a:r>
            <a:endParaRPr lang="en-US" sz="16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2069561" y="1928628"/>
            <a:ext cx="8556393" cy="1066235"/>
            <a:chOff x="2069561" y="1928628"/>
            <a:chExt cx="8556393" cy="1066235"/>
          </a:xfrm>
        </p:grpSpPr>
        <p:sp>
          <p:nvSpPr>
            <p:cNvPr id="6" name="Rounded Rectangle 5"/>
            <p:cNvSpPr/>
            <p:nvPr/>
          </p:nvSpPr>
          <p:spPr>
            <a:xfrm>
              <a:off x="2069561" y="2320627"/>
              <a:ext cx="6459547" cy="674236"/>
            </a:xfrm>
            <a:prstGeom prst="roundRect">
              <a:avLst/>
            </a:prstGeom>
            <a:noFill/>
            <a:ln w="38100" cmpd="sng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485498" y="1928628"/>
              <a:ext cx="11404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IT Domain</a:t>
              </a:r>
              <a:endParaRPr lang="en-US" dirty="0"/>
            </a:p>
          </p:txBody>
        </p:sp>
        <p:cxnSp>
          <p:nvCxnSpPr>
            <p:cNvPr id="12" name="Straight Connector 11"/>
            <p:cNvCxnSpPr>
              <a:stCxn id="8" idx="1"/>
              <a:endCxn id="6" idx="3"/>
            </p:cNvCxnSpPr>
            <p:nvPr/>
          </p:nvCxnSpPr>
          <p:spPr>
            <a:xfrm flipH="1">
              <a:off x="8529108" y="2113294"/>
              <a:ext cx="956390" cy="544451"/>
            </a:xfrm>
            <a:prstGeom prst="line">
              <a:avLst/>
            </a:prstGeom>
            <a:ln w="38100" cmpd="sng">
              <a:solidFill>
                <a:srgbClr val="F4394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2049497" y="3257021"/>
            <a:ext cx="8897620" cy="1509669"/>
            <a:chOff x="2049497" y="3257021"/>
            <a:chExt cx="8897620" cy="1509669"/>
          </a:xfrm>
        </p:grpSpPr>
        <p:sp>
          <p:nvSpPr>
            <p:cNvPr id="9" name="Rounded Rectangle 8"/>
            <p:cNvSpPr/>
            <p:nvPr/>
          </p:nvSpPr>
          <p:spPr>
            <a:xfrm>
              <a:off x="2049497" y="3257021"/>
              <a:ext cx="6495290" cy="1509669"/>
            </a:xfrm>
            <a:prstGeom prst="roundRect">
              <a:avLst/>
            </a:prstGeom>
            <a:noFill/>
            <a:ln w="38100" cmpd="sng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684933" y="4088057"/>
              <a:ext cx="12621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IoT Domain</a:t>
              </a:r>
              <a:endParaRPr lang="en-US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 flipV="1">
              <a:off x="8571758" y="4048857"/>
              <a:ext cx="1023489" cy="294477"/>
            </a:xfrm>
            <a:prstGeom prst="line">
              <a:avLst/>
            </a:prstGeom>
            <a:ln w="38100" cmpd="sng">
              <a:solidFill>
                <a:srgbClr val="F4394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4531088" y="5346849"/>
            <a:ext cx="3208215" cy="862395"/>
            <a:chOff x="4531088" y="5346849"/>
            <a:chExt cx="3208215" cy="862395"/>
          </a:xfrm>
        </p:grpSpPr>
        <p:pic>
          <p:nvPicPr>
            <p:cNvPr id="16" name="Picture 15" descr="is-not-equal-to-mathematical-symbol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5624" y="5536924"/>
              <a:ext cx="421441" cy="421441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4797623" y="5393890"/>
              <a:ext cx="9563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IoT</a:t>
              </a:r>
              <a:endParaRPr lang="en-US" sz="36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768730" y="5389491"/>
              <a:ext cx="6001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IT</a:t>
              </a:r>
              <a:endParaRPr lang="en-US" sz="3600" b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31088" y="5346849"/>
              <a:ext cx="3208215" cy="862395"/>
            </a:xfrm>
            <a:prstGeom prst="rect">
              <a:avLst/>
            </a:prstGeom>
            <a:noFill/>
            <a:ln w="28575" cmpd="sng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Oval 33"/>
          <p:cNvSpPr>
            <a:spLocks noChangeAspect="1"/>
          </p:cNvSpPr>
          <p:nvPr/>
        </p:nvSpPr>
        <p:spPr>
          <a:xfrm>
            <a:off x="10748371" y="149791"/>
            <a:ext cx="567036" cy="56447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372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1024551" cy="779508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Who are your real IoT buyers?</a:t>
            </a:r>
            <a:endParaRPr lang="en-US" sz="4000" dirty="0">
              <a:latin typeface="+mn-lt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18</a:t>
            </a:fld>
            <a:endParaRPr lang="en-US" dirty="0"/>
          </a:p>
        </p:txBody>
      </p:sp>
      <p:pic>
        <p:nvPicPr>
          <p:cNvPr id="20" name="Picture 19" descr="Slide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54" t="8794" r="9603" b="23973"/>
          <a:stretch/>
        </p:blipFill>
        <p:spPr>
          <a:xfrm>
            <a:off x="4045054" y="1254391"/>
            <a:ext cx="4342947" cy="394353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665347" y="5535009"/>
            <a:ext cx="7933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Multiple Buyers Within an Organizations</a:t>
            </a:r>
            <a:endParaRPr lang="en-US" sz="3600" dirty="0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10748371" y="149791"/>
            <a:ext cx="567036" cy="56447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661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42675A-50EE-0045-A7B0-E77530417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Location Analytics IoT Service buyers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E37927B-1A83-B340-9CCD-B128B3DFC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465A-63B0-7949-9A83-5C3AA42FEB18}" type="slidenum">
              <a:rPr lang="en-US" smtClean="0"/>
              <a:t>19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F80467D1-B512-3E45-8D2C-32826F98B102}"/>
              </a:ext>
            </a:extLst>
          </p:cNvPr>
          <p:cNvCxnSpPr>
            <a:cxnSpLocks/>
          </p:cNvCxnSpPr>
          <p:nvPr/>
        </p:nvCxnSpPr>
        <p:spPr>
          <a:xfrm>
            <a:off x="463826" y="888935"/>
            <a:ext cx="11385274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D2B3CC38-3CDC-424D-B2C5-F4EE24CFF6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320230"/>
              </p:ext>
            </p:extLst>
          </p:nvPr>
        </p:nvGraphicFramePr>
        <p:xfrm>
          <a:off x="620989" y="1065359"/>
          <a:ext cx="11000977" cy="538695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953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57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322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976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6217">
                <a:tc>
                  <a:txBody>
                    <a:bodyPr/>
                    <a:lstStyle/>
                    <a:p>
                      <a:r>
                        <a:rPr lang="en-US" sz="1400" dirty="0"/>
                        <a:t>Customer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Entity Type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Value Provided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Value Quantified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0099">
                <a:tc>
                  <a:txBody>
                    <a:bodyPr/>
                    <a:lstStyle/>
                    <a:p>
                      <a:r>
                        <a:rPr lang="en-US" sz="1400" dirty="0"/>
                        <a:t>IT Department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Public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dirty="0"/>
                        <a:t>Metrics</a:t>
                      </a:r>
                      <a:r>
                        <a:rPr lang="en-US" sz="1200" baseline="0" dirty="0"/>
                        <a:t> - </a:t>
                      </a:r>
                      <a:r>
                        <a:rPr lang="en-US" sz="1200" dirty="0"/>
                        <a:t>Wi-Fi usage statistics</a:t>
                      </a:r>
                      <a:r>
                        <a:rPr lang="en-US" sz="1200" baseline="0" dirty="0"/>
                        <a:t> and patterns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dirty="0"/>
                        <a:t>Additional</a:t>
                      </a:r>
                      <a:r>
                        <a:rPr lang="en-US" sz="1200" baseline="0" dirty="0"/>
                        <a:t> ROI </a:t>
                      </a:r>
                      <a:r>
                        <a:rPr lang="mr-IN" sz="1200" baseline="0" dirty="0"/>
                        <a:t>–</a:t>
                      </a:r>
                      <a:r>
                        <a:rPr lang="en-US" sz="1200" baseline="0" dirty="0"/>
                        <a:t> reuse of infrastructure for new tasks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aseline="0" dirty="0"/>
                        <a:t>Potential IT service charge to other agencies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0099">
                <a:tc>
                  <a:txBody>
                    <a:bodyPr/>
                    <a:lstStyle/>
                    <a:p>
                      <a:r>
                        <a:rPr lang="en-US" sz="1400" dirty="0"/>
                        <a:t>Economic Development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Public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dirty="0"/>
                        <a:t>Metrics </a:t>
                      </a:r>
                      <a:r>
                        <a:rPr lang="mr-IN" sz="1200" dirty="0"/>
                        <a:t>–</a:t>
                      </a:r>
                      <a:r>
                        <a:rPr lang="en-US" sz="1200" baseline="0" dirty="0"/>
                        <a:t> visibility into visitor and people patterns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aseline="0" dirty="0"/>
                        <a:t>New insights to develop &amp; validate new programs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$$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0099">
                <a:tc>
                  <a:txBody>
                    <a:bodyPr/>
                    <a:lstStyle/>
                    <a:p>
                      <a:r>
                        <a:rPr lang="en-US" sz="1400" dirty="0"/>
                        <a:t>Transportation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Public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dirty="0"/>
                        <a:t>Metrics </a:t>
                      </a:r>
                      <a:r>
                        <a:rPr lang="mr-IN" sz="1200" dirty="0"/>
                        <a:t>–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dirty="0"/>
                        <a:t>visitor and people mobility patterns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dirty="0"/>
                        <a:t>New insights to develop Transportation services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dirty="0"/>
                        <a:t>Ability to measure pilot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dirty="0"/>
                        <a:t>and planning</a:t>
                      </a:r>
                      <a:r>
                        <a:rPr lang="en-US" sz="1200" baseline="0" dirty="0"/>
                        <a:t> effectiveness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$$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0099">
                <a:tc>
                  <a:txBody>
                    <a:bodyPr/>
                    <a:lstStyle/>
                    <a:p>
                      <a:r>
                        <a:rPr lang="en-US" sz="1400" dirty="0"/>
                        <a:t>Sustainability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Public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dirty="0"/>
                        <a:t>Metrics</a:t>
                      </a:r>
                      <a:r>
                        <a:rPr lang="en-US" sz="1200" baseline="0" dirty="0"/>
                        <a:t> </a:t>
                      </a:r>
                      <a:r>
                        <a:rPr lang="mr-IN" sz="1200" baseline="0" dirty="0"/>
                        <a:t>–</a:t>
                      </a:r>
                      <a:r>
                        <a:rPr lang="en-US" sz="1200" baseline="0" dirty="0"/>
                        <a:t> visibility into visitor and people patterns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aseline="0" dirty="0"/>
                        <a:t>Ability to quantify carbon impacts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$$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0099">
                <a:tc>
                  <a:txBody>
                    <a:bodyPr/>
                    <a:lstStyle/>
                    <a:p>
                      <a:r>
                        <a:rPr lang="en-US" sz="1400" dirty="0"/>
                        <a:t>Public</a:t>
                      </a:r>
                      <a:r>
                        <a:rPr lang="en-US" sz="1400" baseline="0" dirty="0"/>
                        <a:t> Safety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Public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dirty="0"/>
                        <a:t>Metrics </a:t>
                      </a:r>
                      <a:r>
                        <a:rPr lang="mr-IN" sz="1200" dirty="0"/>
                        <a:t>–</a:t>
                      </a:r>
                      <a:r>
                        <a:rPr lang="en-US" sz="1200" dirty="0"/>
                        <a:t> visitor and people</a:t>
                      </a:r>
                      <a:r>
                        <a:rPr lang="en-US" sz="1200" baseline="0" dirty="0"/>
                        <a:t> mobility patterns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aseline="0" dirty="0"/>
                        <a:t>Public safety services planning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aseline="0" dirty="0"/>
                        <a:t>Near real time services planning for events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$$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20099">
                <a:tc>
                  <a:txBody>
                    <a:bodyPr/>
                    <a:lstStyle/>
                    <a:p>
                      <a:r>
                        <a:rPr lang="en-US" sz="1400" dirty="0"/>
                        <a:t>Chambers</a:t>
                      </a:r>
                      <a:r>
                        <a:rPr lang="en-US" sz="1400" baseline="0" dirty="0"/>
                        <a:t> of Commerce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Private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dirty="0"/>
                        <a:t>Metrics </a:t>
                      </a:r>
                      <a:r>
                        <a:rPr lang="mr-IN" sz="1200" dirty="0"/>
                        <a:t>–</a:t>
                      </a:r>
                      <a:r>
                        <a:rPr lang="en-US" sz="1200" baseline="0" dirty="0"/>
                        <a:t> visibility into visitor and people patterns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aseline="0" dirty="0"/>
                        <a:t>Services planning and programs to drive growth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$$$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20099">
                <a:tc>
                  <a:txBody>
                    <a:bodyPr/>
                    <a:lstStyle/>
                    <a:p>
                      <a:r>
                        <a:rPr lang="en-US" sz="1400" dirty="0"/>
                        <a:t>Downtown Merchants </a:t>
                      </a:r>
                      <a:r>
                        <a:rPr lang="en-US" sz="1400" dirty="0" err="1"/>
                        <a:t>Assn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Private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dirty="0"/>
                        <a:t>Metrics </a:t>
                      </a:r>
                      <a:r>
                        <a:rPr lang="mr-IN" sz="1200" dirty="0"/>
                        <a:t>–</a:t>
                      </a:r>
                      <a:r>
                        <a:rPr lang="en-US" sz="1200" baseline="0" dirty="0"/>
                        <a:t> visibility into visitor and people patterns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aseline="0" dirty="0"/>
                        <a:t>Services planning and programs to drive growth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$$$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20099">
                <a:tc>
                  <a:txBody>
                    <a:bodyPr/>
                    <a:lstStyle/>
                    <a:p>
                      <a:r>
                        <a:rPr lang="en-US" sz="1400" dirty="0"/>
                        <a:t>Merchants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Private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dirty="0"/>
                        <a:t>Metrics</a:t>
                      </a:r>
                      <a:r>
                        <a:rPr lang="en-US" sz="1200" baseline="0" dirty="0"/>
                        <a:t> </a:t>
                      </a:r>
                      <a:r>
                        <a:rPr lang="mr-IN" sz="1200" baseline="0" dirty="0"/>
                        <a:t>–</a:t>
                      </a:r>
                      <a:r>
                        <a:rPr lang="en-US" sz="1200" baseline="0" dirty="0"/>
                        <a:t> visibility into shopper patterns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aseline="0" dirty="0"/>
                        <a:t>Targeted promotions and campaigns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$$$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Oval 5"/>
          <p:cNvSpPr>
            <a:spLocks noChangeAspect="1"/>
          </p:cNvSpPr>
          <p:nvPr/>
        </p:nvSpPr>
        <p:spPr>
          <a:xfrm>
            <a:off x="10748371" y="149791"/>
            <a:ext cx="567036" cy="56447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872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0515600" cy="719826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Topics</a:t>
            </a:r>
            <a:endParaRPr lang="en-US" sz="40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2771" y="1172640"/>
            <a:ext cx="98348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The Basics</a:t>
            </a:r>
          </a:p>
          <a:p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Understanding the Channel</a:t>
            </a:r>
          </a:p>
          <a:p>
            <a:pPr marL="285750" indent="-285750">
              <a:buFont typeface="Arial"/>
              <a:buChar char="•"/>
            </a:pP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Enabling the Channel</a:t>
            </a:r>
          </a:p>
          <a:p>
            <a:pPr marL="285750" indent="-285750">
              <a:buFont typeface="Arial"/>
              <a:buChar char="•"/>
            </a:pP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Special Consideration</a:t>
            </a:r>
          </a:p>
          <a:p>
            <a:pPr marL="285750" indent="-285750">
              <a:buFont typeface="Arial"/>
              <a:buChar char="•"/>
            </a:pPr>
            <a:endParaRPr lang="en-US" sz="2800" dirty="0"/>
          </a:p>
          <a:p>
            <a:pPr marL="285750" indent="-285750">
              <a:buFont typeface="Arial"/>
              <a:buChar char="•"/>
            </a:pPr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782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1024551" cy="779508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Channel </a:t>
            </a:r>
            <a:r>
              <a:rPr lang="en-US" sz="4000" dirty="0" smtClean="0">
                <a:latin typeface="+mn-lt"/>
              </a:rPr>
              <a:t>recruitment</a:t>
            </a:r>
            <a:endParaRPr lang="en-US" sz="4000" dirty="0">
              <a:latin typeface="+mn-lt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20</a:t>
            </a:fld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003425" y="952074"/>
            <a:ext cx="3402236" cy="5485267"/>
            <a:chOff x="1003425" y="952074"/>
            <a:chExt cx="3402236" cy="5485267"/>
          </a:xfrm>
        </p:grpSpPr>
        <p:grpSp>
          <p:nvGrpSpPr>
            <p:cNvPr id="15" name="Group 14"/>
            <p:cNvGrpSpPr/>
            <p:nvPr/>
          </p:nvGrpSpPr>
          <p:grpSpPr>
            <a:xfrm>
              <a:off x="1113165" y="952074"/>
              <a:ext cx="3292496" cy="5485267"/>
              <a:chOff x="1113165" y="952074"/>
              <a:chExt cx="3292496" cy="5485267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113165" y="3575018"/>
                <a:ext cx="3292496" cy="2862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/>
                  <a:buChar char="•"/>
                </a:pPr>
                <a:r>
                  <a:rPr lang="en-US" dirty="0" smtClean="0"/>
                  <a:t>Current solution portfolio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dirty="0" smtClean="0"/>
                  <a:t>Current service offerings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dirty="0" smtClean="0"/>
                  <a:t>Skills and capabilities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dirty="0" smtClean="0"/>
                  <a:t>Certifications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dirty="0" smtClean="0"/>
                  <a:t>Geography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dirty="0" smtClean="0"/>
                  <a:t>Areas of focus/Specialties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dirty="0" smtClean="0"/>
                  <a:t>Customer base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dirty="0" smtClean="0"/>
                  <a:t>Relationships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dirty="0" smtClean="0"/>
                  <a:t>Company size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dirty="0" smtClean="0"/>
                  <a:t>Industry reputation</a:t>
                </a:r>
              </a:p>
            </p:txBody>
          </p:sp>
          <p:pic>
            <p:nvPicPr>
              <p:cNvPr id="5" name="Picture 4" descr="user (1).p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77750" y="2055986"/>
                <a:ext cx="1182624" cy="1182624"/>
              </a:xfrm>
              <a:prstGeom prst="rect">
                <a:avLst/>
              </a:prstGeom>
            </p:spPr>
          </p:pic>
          <p:pic>
            <p:nvPicPr>
              <p:cNvPr id="7" name="Picture 6" descr="user (2)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79560" y="2062386"/>
                <a:ext cx="1181608" cy="1181608"/>
              </a:xfrm>
              <a:prstGeom prst="rect">
                <a:avLst/>
              </a:prstGeom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1563466" y="952074"/>
                <a:ext cx="191277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0000FF"/>
                    </a:solidFill>
                  </a:rPr>
                  <a:t>Develop Ideal Channel Profile</a:t>
                </a:r>
                <a:endParaRPr lang="en-US" sz="2000" b="1" dirty="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1003425" y="1097593"/>
              <a:ext cx="567036" cy="564477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044086" y="1077514"/>
            <a:ext cx="2967624" cy="4808370"/>
            <a:chOff x="5044086" y="1077514"/>
            <a:chExt cx="2967624" cy="4808370"/>
          </a:xfrm>
        </p:grpSpPr>
        <p:grpSp>
          <p:nvGrpSpPr>
            <p:cNvPr id="17" name="Group 16"/>
            <p:cNvGrpSpPr/>
            <p:nvPr/>
          </p:nvGrpSpPr>
          <p:grpSpPr>
            <a:xfrm>
              <a:off x="5044086" y="1088794"/>
              <a:ext cx="2967624" cy="4797090"/>
              <a:chOff x="5044086" y="1088794"/>
              <a:chExt cx="2967624" cy="479709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5044086" y="3577560"/>
                <a:ext cx="2967624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/>
                  <a:buChar char="•"/>
                </a:pPr>
                <a:r>
                  <a:rPr lang="en-US" dirty="0"/>
                  <a:t>Existing reseller base of complementary products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dirty="0" smtClean="0"/>
                  <a:t>Distributors’ reseller base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dirty="0" smtClean="0"/>
                  <a:t>Industry specific events and journals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dirty="0" smtClean="0"/>
                  <a:t>Competitors reseller base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dirty="0" smtClean="0"/>
                  <a:t>“Grow and develop” from existing base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572781" y="1088794"/>
                <a:ext cx="191277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0000FF"/>
                    </a:solidFill>
                  </a:rPr>
                  <a:t>Source</a:t>
                </a:r>
                <a:endParaRPr lang="en-US" sz="2000" b="1" dirty="0">
                  <a:solidFill>
                    <a:srgbClr val="0000FF"/>
                  </a:solidFill>
                </a:endParaRPr>
              </a:p>
            </p:txBody>
          </p:sp>
          <p:pic>
            <p:nvPicPr>
              <p:cNvPr id="8" name="Picture 7" descr="find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06730" y="2040305"/>
                <a:ext cx="1182624" cy="1182624"/>
              </a:xfrm>
              <a:prstGeom prst="rect">
                <a:avLst/>
              </a:prstGeom>
            </p:spPr>
          </p:pic>
        </p:grpSp>
        <p:sp>
          <p:nvSpPr>
            <p:cNvPr id="21" name="Oval 20"/>
            <p:cNvSpPr>
              <a:spLocks noChangeAspect="1"/>
            </p:cNvSpPr>
            <p:nvPr/>
          </p:nvSpPr>
          <p:spPr>
            <a:xfrm>
              <a:off x="5263594" y="1077514"/>
              <a:ext cx="567036" cy="564477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865266" y="1057435"/>
            <a:ext cx="2282168" cy="4270053"/>
            <a:chOff x="8865266" y="1057435"/>
            <a:chExt cx="2282168" cy="4270053"/>
          </a:xfrm>
        </p:grpSpPr>
        <p:grpSp>
          <p:nvGrpSpPr>
            <p:cNvPr id="18" name="Group 17"/>
            <p:cNvGrpSpPr/>
            <p:nvPr/>
          </p:nvGrpSpPr>
          <p:grpSpPr>
            <a:xfrm>
              <a:off x="9064697" y="1100074"/>
              <a:ext cx="2082737" cy="4227414"/>
              <a:chOff x="9064697" y="1100074"/>
              <a:chExt cx="2082737" cy="4227414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9064697" y="1100074"/>
                <a:ext cx="191277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0000FF"/>
                    </a:solidFill>
                  </a:rPr>
                  <a:t>Recruit</a:t>
                </a:r>
                <a:endParaRPr lang="en-US" sz="2000" b="1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9420249" y="1988866"/>
                <a:ext cx="1182624" cy="1182624"/>
                <a:chOff x="9765187" y="1988866"/>
                <a:chExt cx="1182624" cy="1182624"/>
              </a:xfrm>
            </p:grpSpPr>
            <p:pic>
              <p:nvPicPr>
                <p:cNvPr id="13" name="Picture 12" descr="user (1).png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235543" y="2255426"/>
                  <a:ext cx="457198" cy="457198"/>
                </a:xfrm>
                <a:prstGeom prst="rect">
                  <a:avLst/>
                </a:prstGeom>
              </p:spPr>
            </p:pic>
            <p:pic>
              <p:nvPicPr>
                <p:cNvPr id="14" name="Picture 13" descr="find.pn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765187" y="1988866"/>
                  <a:ext cx="1182624" cy="1182624"/>
                </a:xfrm>
                <a:prstGeom prst="rect">
                  <a:avLst/>
                </a:prstGeom>
              </p:spPr>
            </p:pic>
          </p:grpSp>
          <p:sp>
            <p:nvSpPr>
              <p:cNvPr id="16" name="TextBox 15"/>
              <p:cNvSpPr txBox="1"/>
              <p:nvPr/>
            </p:nvSpPr>
            <p:spPr>
              <a:xfrm>
                <a:off x="9147485" y="3573161"/>
                <a:ext cx="1999949" cy="1754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/>
                  <a:buChar char="•"/>
                </a:pPr>
                <a:r>
                  <a:rPr lang="en-US" dirty="0" smtClean="0"/>
                  <a:t>“Value” case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dirty="0" smtClean="0"/>
                  <a:t>“Two Way” fit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dirty="0" smtClean="0"/>
                  <a:t>“Quick Win”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dirty="0" smtClean="0"/>
                  <a:t>“Proof” points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dirty="0" smtClean="0"/>
                  <a:t>Success stories</a:t>
                </a:r>
              </a:p>
              <a:p>
                <a:pPr marL="285750" indent="-285750">
                  <a:buFont typeface="Arial"/>
                  <a:buChar char="•"/>
                </a:pPr>
                <a:endParaRPr lang="en-US" dirty="0" smtClean="0"/>
              </a:p>
            </p:txBody>
          </p:sp>
        </p:grp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8865266" y="1057435"/>
              <a:ext cx="567036" cy="564477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  <a:endParaRPr lang="en-US" dirty="0"/>
            </a:p>
          </p:txBody>
        </p:sp>
      </p:grpSp>
      <p:sp>
        <p:nvSpPr>
          <p:cNvPr id="26" name="Oval 25"/>
          <p:cNvSpPr>
            <a:spLocks noChangeAspect="1"/>
          </p:cNvSpPr>
          <p:nvPr/>
        </p:nvSpPr>
        <p:spPr>
          <a:xfrm>
            <a:off x="10748371" y="149791"/>
            <a:ext cx="567036" cy="564477"/>
          </a:xfrm>
          <a:prstGeom prst="ellipse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684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1024551" cy="779508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Onboarding the </a:t>
            </a:r>
            <a:r>
              <a:rPr lang="en-US" sz="4000" dirty="0" smtClean="0">
                <a:latin typeface="+mn-lt"/>
              </a:rPr>
              <a:t>channel (1 to 90 days)</a:t>
            </a:r>
            <a:endParaRPr lang="en-US" sz="4000" dirty="0">
              <a:latin typeface="+mn-lt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21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30512" y="1583671"/>
            <a:ext cx="2947559" cy="48545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605042" y="1579272"/>
            <a:ext cx="2947559" cy="4854500"/>
          </a:xfrm>
          <a:prstGeom prst="rect">
            <a:avLst/>
          </a:prstGeom>
          <a:noFill/>
          <a:ln w="3810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595251" y="1574873"/>
            <a:ext cx="2947559" cy="4854500"/>
          </a:xfrm>
          <a:prstGeom prst="rect">
            <a:avLst/>
          </a:prstGeom>
          <a:noFill/>
          <a:ln w="381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508561" y="878075"/>
            <a:ext cx="1357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Days 1 </a:t>
            </a:r>
            <a:r>
              <a:rPr lang="mr-IN" dirty="0" smtClean="0"/>
              <a:t>–</a:t>
            </a:r>
            <a:r>
              <a:rPr lang="en-US" dirty="0" smtClean="0"/>
              <a:t> 30</a:t>
            </a:r>
          </a:p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389024" y="857995"/>
            <a:ext cx="1371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Days 31 </a:t>
            </a:r>
            <a:r>
              <a:rPr lang="mr-IN" dirty="0" smtClean="0"/>
              <a:t>–</a:t>
            </a:r>
            <a:r>
              <a:rPr lang="en-US" dirty="0" smtClean="0"/>
              <a:t> 60</a:t>
            </a:r>
          </a:p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8426277" y="869275"/>
            <a:ext cx="1371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Days 61 </a:t>
            </a:r>
            <a:r>
              <a:rPr lang="mr-IN" dirty="0" smtClean="0"/>
              <a:t>–</a:t>
            </a:r>
            <a:r>
              <a:rPr lang="en-US" dirty="0" smtClean="0"/>
              <a:t> 90</a:t>
            </a:r>
          </a:p>
          <a:p>
            <a:r>
              <a:rPr lang="en-US" dirty="0" smtClean="0"/>
              <a:t>Productivity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1646243" y="1912949"/>
            <a:ext cx="2916202" cy="36063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Administrative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366896" y="2896385"/>
            <a:ext cx="5166228" cy="36063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4644126" y="3879819"/>
            <a:ext cx="5844796" cy="369437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Account Planning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6103410" y="4925974"/>
            <a:ext cx="4391282" cy="369437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Marketing and selling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227709" y="3292781"/>
            <a:ext cx="21723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Solutions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Sales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Marketing programs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Tools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4356282" y="4260536"/>
            <a:ext cx="1890261" cy="1077218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ID “pathfinders”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Account profiling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Goal setting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Task setting</a:t>
            </a:r>
            <a:endParaRPr lang="en-US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6105846" y="5335057"/>
            <a:ext cx="2893617" cy="107721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Outreach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Meetings and education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Qualifying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Closing Quick Wins</a:t>
            </a:r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10748371" y="149791"/>
            <a:ext cx="567036" cy="564477"/>
          </a:xfrm>
          <a:prstGeom prst="ellipse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780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1024551" cy="779508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Channel management </a:t>
            </a:r>
            <a:r>
              <a:rPr lang="mr-IN" sz="4000" dirty="0" smtClean="0">
                <a:latin typeface="+mn-lt"/>
              </a:rPr>
              <a:t>–</a:t>
            </a:r>
            <a:r>
              <a:rPr lang="en-US" sz="4000" dirty="0" smtClean="0">
                <a:latin typeface="+mn-lt"/>
              </a:rPr>
              <a:t> areas of focus</a:t>
            </a:r>
            <a:endParaRPr lang="en-US" sz="4000" dirty="0">
              <a:latin typeface="+mn-lt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22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89617" y="1363196"/>
            <a:ext cx="25186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Tier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Few (15% of resellers)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30% of revenues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35097" y="4540774"/>
            <a:ext cx="29290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Basic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Large # of resellers (~50%)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Low $$ per reseller (~20%)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2726973" y="1325847"/>
            <a:ext cx="6032963" cy="4369700"/>
          </a:xfrm>
          <a:prstGeom prst="triangle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698224" y="4295003"/>
            <a:ext cx="4109139" cy="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963645" y="2467967"/>
            <a:ext cx="1584251" cy="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824852" y="2695065"/>
            <a:ext cx="23661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Middle Tier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High productivity gains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~ 35% of resellers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~ 50% of revenues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741258" y="4444394"/>
            <a:ext cx="26340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Education/Training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Skills development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Screen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“Graduate” to next tier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745699" y="1198140"/>
            <a:ext cx="28007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Volume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Profitability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Strategic programs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Relationships and loyalty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42238" y="2654705"/>
            <a:ext cx="24545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Effectiveness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Productivity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Skills development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Market development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Loyalty</a:t>
            </a:r>
            <a:endParaRPr lang="en-US" dirty="0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10748371" y="149791"/>
            <a:ext cx="567036" cy="564477"/>
          </a:xfrm>
          <a:prstGeom prst="ellipse">
            <a:avLst/>
          </a:prstGeom>
          <a:solidFill>
            <a:srgbClr val="197FC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51844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1024551" cy="779508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Channel </a:t>
            </a:r>
            <a:r>
              <a:rPr lang="en-US" sz="4000" dirty="0" smtClean="0">
                <a:latin typeface="+mn-lt"/>
              </a:rPr>
              <a:t>productivity and effectiveness</a:t>
            </a:r>
            <a:endParaRPr lang="en-US" sz="4000" dirty="0">
              <a:latin typeface="+mn-lt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23</a:t>
            </a:fld>
            <a:endParaRPr lang="en-US" dirty="0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10748371" y="149791"/>
            <a:ext cx="567036" cy="564477"/>
          </a:xfrm>
          <a:prstGeom prst="ellipse">
            <a:avLst/>
          </a:prstGeom>
          <a:solidFill>
            <a:srgbClr val="197FC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en-US" dirty="0"/>
          </a:p>
        </p:txBody>
      </p:sp>
      <p:pic>
        <p:nvPicPr>
          <p:cNvPr id="9" name="Picture 8" descr="educa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528" y="1407183"/>
            <a:ext cx="1219200" cy="1219200"/>
          </a:xfrm>
          <a:prstGeom prst="rect">
            <a:avLst/>
          </a:prstGeom>
        </p:spPr>
      </p:pic>
      <p:pic>
        <p:nvPicPr>
          <p:cNvPr id="13" name="Picture 12" descr="tool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320" y="1347870"/>
            <a:ext cx="1300480" cy="1300480"/>
          </a:xfrm>
          <a:prstGeom prst="rect">
            <a:avLst/>
          </a:prstGeom>
        </p:spPr>
      </p:pic>
      <p:pic>
        <p:nvPicPr>
          <p:cNvPr id="14" name="Picture 13" descr="conten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368" y="1425858"/>
            <a:ext cx="1219200" cy="12192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629193" y="2913131"/>
            <a:ext cx="2686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Content and Messaging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952624" y="2916140"/>
            <a:ext cx="2511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Marketing/sales tools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958529" y="2919149"/>
            <a:ext cx="3018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Training and Development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27284" y="3454674"/>
            <a:ext cx="29324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Key skills development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Data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Other digital skills</a:t>
            </a:r>
          </a:p>
          <a:p>
            <a:endParaRPr lang="en-US" dirty="0"/>
          </a:p>
          <a:p>
            <a:r>
              <a:rPr lang="en-US" dirty="0" smtClean="0"/>
              <a:t>Solutions education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Sales training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Marketing training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Technology and support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29639" y="3457682"/>
            <a:ext cx="348979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Channel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Sales playbook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Field One Pager (cheat sheet)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Demo accounts/NFR</a:t>
            </a:r>
          </a:p>
          <a:p>
            <a:endParaRPr lang="en-US" dirty="0"/>
          </a:p>
          <a:p>
            <a:r>
              <a:rPr lang="en-US" dirty="0" smtClean="0"/>
              <a:t>Customer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Solutions data sheet (1-2 pager)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Mini-videos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Case studies/Success stories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  <p:sp>
        <p:nvSpPr>
          <p:cNvPr id="19" name="Rounded Rectangle 18"/>
          <p:cNvSpPr/>
          <p:nvPr/>
        </p:nvSpPr>
        <p:spPr>
          <a:xfrm>
            <a:off x="579015" y="896349"/>
            <a:ext cx="3567479" cy="5602178"/>
          </a:xfrm>
          <a:prstGeom prst="roundRect">
            <a:avLst>
              <a:gd name="adj" fmla="val 5149"/>
            </a:avLst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373606" y="899358"/>
            <a:ext cx="3567479" cy="5602178"/>
          </a:xfrm>
          <a:prstGeom prst="roundRect">
            <a:avLst>
              <a:gd name="adj" fmla="val 5149"/>
            </a:avLst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8168197" y="902367"/>
            <a:ext cx="3567479" cy="5602178"/>
          </a:xfrm>
          <a:prstGeom prst="roundRect">
            <a:avLst>
              <a:gd name="adj" fmla="val 5149"/>
            </a:avLst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821926" y="3442017"/>
            <a:ext cx="2459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“Cut and Paste”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Videos vs. Text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Co-branding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9438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1024551" cy="779508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Channel marketing and programs</a:t>
            </a:r>
            <a:endParaRPr lang="en-US" sz="4000" dirty="0">
              <a:latin typeface="+mn-lt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24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67357" y="4371054"/>
            <a:ext cx="1915909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Solution pricing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Solution offers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Training credits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Financing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10748371" y="149791"/>
            <a:ext cx="567036" cy="564477"/>
          </a:xfrm>
          <a:prstGeom prst="ellipse">
            <a:avLst/>
          </a:prstGeom>
          <a:solidFill>
            <a:srgbClr val="197FC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67165" y="1556574"/>
            <a:ext cx="1428596" cy="2036778"/>
            <a:chOff x="1606301" y="1556574"/>
            <a:chExt cx="1428596" cy="2036778"/>
          </a:xfrm>
        </p:grpSpPr>
        <p:pic>
          <p:nvPicPr>
            <p:cNvPr id="6" name="Picture 5" descr="promotion (1)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6460" y="1556574"/>
              <a:ext cx="1219200" cy="1219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606301" y="3193242"/>
              <a:ext cx="14285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Promotions</a:t>
              </a:r>
              <a:endParaRPr lang="en-US" sz="2000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270147" y="1463205"/>
            <a:ext cx="1453899" cy="2440931"/>
            <a:chOff x="4915265" y="1463205"/>
            <a:chExt cx="1453899" cy="2440931"/>
          </a:xfrm>
        </p:grpSpPr>
        <p:pic>
          <p:nvPicPr>
            <p:cNvPr id="7" name="Picture 6" descr="incentive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3770" y="1463205"/>
              <a:ext cx="1219200" cy="1219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4915265" y="3196250"/>
              <a:ext cx="14538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Channel Incentives</a:t>
              </a:r>
              <a:endParaRPr lang="en-US" sz="2000" b="1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242159" y="1444532"/>
            <a:ext cx="1446906" cy="2154836"/>
            <a:chOff x="8728535" y="1444532"/>
            <a:chExt cx="1446906" cy="2154836"/>
          </a:xfrm>
        </p:grpSpPr>
        <p:pic>
          <p:nvPicPr>
            <p:cNvPr id="4" name="Picture 3" descr="money (2)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85384" y="1444532"/>
              <a:ext cx="1219200" cy="12192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8728535" y="3199258"/>
              <a:ext cx="1446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Profitability</a:t>
              </a:r>
              <a:endParaRPr lang="en-US" sz="2000" b="1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930966" y="4351026"/>
            <a:ext cx="25186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SPIFFs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Performance bonuses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Training bonuses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Credits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Marketing funds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Deal protection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813747" y="4335361"/>
            <a:ext cx="21980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Volume incentives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Deal protection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579015" y="896349"/>
            <a:ext cx="3567479" cy="5602178"/>
          </a:xfrm>
          <a:prstGeom prst="roundRect">
            <a:avLst>
              <a:gd name="adj" fmla="val 5149"/>
            </a:avLst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373606" y="899358"/>
            <a:ext cx="3567479" cy="5602178"/>
          </a:xfrm>
          <a:prstGeom prst="roundRect">
            <a:avLst>
              <a:gd name="adj" fmla="val 5149"/>
            </a:avLst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8168197" y="902367"/>
            <a:ext cx="3567479" cy="5602178"/>
          </a:xfrm>
          <a:prstGeom prst="roundRect">
            <a:avLst>
              <a:gd name="adj" fmla="val 5149"/>
            </a:avLst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64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rapezoid 27"/>
          <p:cNvSpPr>
            <a:spLocks noChangeAspect="1"/>
          </p:cNvSpPr>
          <p:nvPr/>
        </p:nvSpPr>
        <p:spPr>
          <a:xfrm rot="10800000">
            <a:off x="2878666" y="1465649"/>
            <a:ext cx="6790268" cy="1219198"/>
          </a:xfrm>
          <a:prstGeom prst="trapezoid">
            <a:avLst>
              <a:gd name="adj" fmla="val 45636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rapezoid 26"/>
          <p:cNvSpPr>
            <a:spLocks noChangeAspect="1"/>
          </p:cNvSpPr>
          <p:nvPr/>
        </p:nvSpPr>
        <p:spPr>
          <a:xfrm rot="10800000">
            <a:off x="3384905" y="2568671"/>
            <a:ext cx="5771343" cy="2098727"/>
          </a:xfrm>
          <a:prstGeom prst="trapezoid">
            <a:avLst>
              <a:gd name="adj" fmla="val 45636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rapezoid 25"/>
          <p:cNvSpPr>
            <a:spLocks noChangeAspect="1"/>
          </p:cNvSpPr>
          <p:nvPr/>
        </p:nvSpPr>
        <p:spPr>
          <a:xfrm rot="10800000">
            <a:off x="4295910" y="4569737"/>
            <a:ext cx="3936678" cy="1297661"/>
          </a:xfrm>
          <a:prstGeom prst="trapezoid">
            <a:avLst>
              <a:gd name="adj" fmla="val 45636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799" y="152400"/>
            <a:ext cx="10972800" cy="563562"/>
          </a:xfrm>
        </p:spPr>
        <p:txBody>
          <a:bodyPr>
            <a:normAutofit/>
          </a:bodyPr>
          <a:lstStyle/>
          <a:p>
            <a:r>
              <a:rPr lang="en-US" dirty="0" smtClean="0"/>
              <a:t>IoT Channel Enablement Framework</a:t>
            </a:r>
            <a:endParaRPr lang="en-US" dirty="0"/>
          </a:p>
        </p:txBody>
      </p:sp>
      <p:sp>
        <p:nvSpPr>
          <p:cNvPr id="9" name="Trapezoid 8"/>
          <p:cNvSpPr/>
          <p:nvPr/>
        </p:nvSpPr>
        <p:spPr>
          <a:xfrm rot="10800000">
            <a:off x="2878667" y="1447800"/>
            <a:ext cx="6807200" cy="4419600"/>
          </a:xfrm>
          <a:prstGeom prst="trapezoid">
            <a:avLst>
              <a:gd name="adj" fmla="val 4563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06400" y="1676401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“Get in the Game”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0267" y="3163670"/>
            <a:ext cx="193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“Jumpstart the </a:t>
            </a:r>
            <a:r>
              <a:rPr lang="en-US" dirty="0" smtClean="0"/>
              <a:t>Interested”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06400" y="4944070"/>
            <a:ext cx="196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Directly Engage the Top Ten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400800" y="1575832"/>
            <a:ext cx="2641600" cy="998835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Grow </a:t>
            </a:r>
            <a:r>
              <a:rPr lang="en-US" sz="1600" dirty="0" smtClean="0">
                <a:solidFill>
                  <a:schemeClr val="tx1"/>
                </a:solidFill>
              </a:rPr>
              <a:t>existing or new base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556000" y="1536700"/>
            <a:ext cx="3048000" cy="998835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Increase </a:t>
            </a:r>
            <a:r>
              <a:rPr lang="en-US" sz="1600" dirty="0" smtClean="0">
                <a:solidFill>
                  <a:schemeClr val="tx1"/>
                </a:solidFill>
              </a:rPr>
              <a:t>Awareness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080000" y="3111501"/>
            <a:ext cx="2336800" cy="770235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Sales and Marketing Enablement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069840" y="4724401"/>
            <a:ext cx="2458720" cy="770235"/>
          </a:xfrm>
          <a:prstGeom prst="ellipse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Direct Action on “Top 10”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0363200" y="1465649"/>
            <a:ext cx="0" cy="440175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956801" y="802946"/>
            <a:ext cx="1290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Reach,</a:t>
            </a:r>
          </a:p>
          <a:p>
            <a:r>
              <a:rPr lang="en-US" dirty="0" smtClean="0"/>
              <a:t>Low Touch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503263" y="5943601"/>
            <a:ext cx="1247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Reach,</a:t>
            </a:r>
          </a:p>
          <a:p>
            <a:r>
              <a:rPr lang="en-US" dirty="0" smtClean="0"/>
              <a:t>High Touch</a:t>
            </a:r>
            <a:endParaRPr lang="en-US" dirty="0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10748371" y="149791"/>
            <a:ext cx="567036" cy="564477"/>
          </a:xfrm>
          <a:prstGeom prst="ellipse">
            <a:avLst/>
          </a:prstGeom>
          <a:solidFill>
            <a:srgbClr val="197FC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77826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799" y="152400"/>
            <a:ext cx="10972800" cy="563562"/>
          </a:xfrm>
        </p:spPr>
        <p:txBody>
          <a:bodyPr>
            <a:normAutofit/>
          </a:bodyPr>
          <a:lstStyle/>
          <a:p>
            <a:r>
              <a:rPr lang="en-US" dirty="0" smtClean="0"/>
              <a:t>IoT Channel Enablement Model (examples)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09760" y="927853"/>
            <a:ext cx="10702438" cy="5548438"/>
            <a:chOff x="42448" y="928562"/>
            <a:chExt cx="8838773" cy="5548438"/>
          </a:xfrm>
        </p:grpSpPr>
        <p:sp>
          <p:nvSpPr>
            <p:cNvPr id="18" name="Rectangle 17"/>
            <p:cNvSpPr/>
            <p:nvPr/>
          </p:nvSpPr>
          <p:spPr>
            <a:xfrm>
              <a:off x="381000" y="1594184"/>
              <a:ext cx="1981200" cy="152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General Awareness Webinars</a:t>
              </a:r>
            </a:p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Recruitment webinars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Website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Advertising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Targeted Press </a:t>
              </a:r>
              <a:r>
                <a:rPr lang="en-US" sz="1200" dirty="0" smtClean="0">
                  <a:solidFill>
                    <a:schemeClr val="tx1"/>
                  </a:solidFill>
                </a:rPr>
                <a:t>Stories</a:t>
              </a:r>
              <a:endParaRPr lang="en-US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514600" y="1594184"/>
              <a:ext cx="1981200" cy="152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9063" indent="-119063">
                <a:buFont typeface="Arial" panose="020B0604020202020204" pitchFamily="34" charset="0"/>
                <a:buChar char="•"/>
                <a:tabLst>
                  <a:tab pos="119063" algn="l"/>
                </a:tabLst>
              </a:pPr>
              <a:r>
                <a:rPr lang="en-US" sz="1200" dirty="0" smtClean="0">
                  <a:solidFill>
                    <a:schemeClr val="tx1"/>
                  </a:solidFill>
                </a:rPr>
                <a:t>Intro promotions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pPr marL="119063" indent="-119063">
                <a:buFont typeface="Arial" panose="020B0604020202020204" pitchFamily="34" charset="0"/>
                <a:buChar char="•"/>
                <a:tabLst>
                  <a:tab pos="119063" algn="l"/>
                </a:tabLst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48200" y="1594184"/>
              <a:ext cx="1981200" cy="152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B</a:t>
              </a:r>
              <a:r>
                <a:rPr lang="en-US" sz="1200" dirty="0" smtClean="0">
                  <a:solidFill>
                    <a:schemeClr val="tx1"/>
                  </a:solidFill>
                </a:rPr>
                <a:t>asic </a:t>
              </a:r>
              <a:r>
                <a:rPr lang="en-US" sz="1200" dirty="0" smtClean="0">
                  <a:solidFill>
                    <a:schemeClr val="tx1"/>
                  </a:solidFill>
                </a:rPr>
                <a:t>training pdf</a:t>
              </a:r>
            </a:p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Demo videos (training)</a:t>
              </a:r>
            </a:p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Resell</a:t>
              </a:r>
              <a:r>
                <a:rPr lang="en-US" sz="1200" dirty="0" smtClean="0">
                  <a:solidFill>
                    <a:schemeClr val="tx1"/>
                  </a:solidFill>
                </a:rPr>
                <a:t>er</a:t>
              </a:r>
              <a:r>
                <a:rPr lang="en-US" sz="1200" dirty="0" smtClean="0">
                  <a:solidFill>
                    <a:schemeClr val="tx1"/>
                  </a:solidFill>
                </a:rPr>
                <a:t>/customer testimonials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781800" y="1594184"/>
              <a:ext cx="1981200" cy="1524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Number of basic training sessions</a:t>
              </a:r>
            </a:p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# of people trained</a:t>
              </a:r>
            </a:p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# of organizations trained</a:t>
              </a:r>
            </a:p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# unique visitors to </a:t>
              </a:r>
              <a:r>
                <a:rPr lang="en-US" sz="1200" dirty="0" smtClean="0">
                  <a:solidFill>
                    <a:schemeClr val="tx1"/>
                  </a:solidFill>
                </a:rPr>
                <a:t>website</a:t>
              </a:r>
              <a:r>
                <a:rPr lang="mr-IN" sz="1200" dirty="0" smtClean="0">
                  <a:solidFill>
                    <a:schemeClr val="tx1"/>
                  </a:solidFill>
                </a:rPr>
                <a:t>…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81000" y="3273592"/>
              <a:ext cx="1981200" cy="1524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Distributor </a:t>
              </a:r>
              <a:r>
                <a:rPr lang="en-US" sz="1200" dirty="0" smtClean="0">
                  <a:solidFill>
                    <a:schemeClr val="tx1"/>
                  </a:solidFill>
                </a:rPr>
                <a:t>training </a:t>
              </a:r>
            </a:p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Reseller </a:t>
              </a:r>
              <a:r>
                <a:rPr lang="en-US" sz="1200" dirty="0" smtClean="0">
                  <a:solidFill>
                    <a:schemeClr val="tx1"/>
                  </a:solidFill>
                </a:rPr>
                <a:t>training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Newsletters</a:t>
              </a:r>
              <a:endParaRPr lang="en-US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14600" y="3273592"/>
              <a:ext cx="1981200" cy="1524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Quick Start Business Development Program</a:t>
              </a:r>
            </a:p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NFR demo </a:t>
              </a:r>
              <a:r>
                <a:rPr lang="en-US" sz="1200" dirty="0" smtClean="0">
                  <a:solidFill>
                    <a:schemeClr val="tx1"/>
                  </a:solidFill>
                </a:rPr>
                <a:t>purchase program for reps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648200" y="3273592"/>
              <a:ext cx="1981200" cy="1524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R</a:t>
              </a:r>
              <a:r>
                <a:rPr lang="en-US" sz="1200" dirty="0" smtClean="0">
                  <a:solidFill>
                    <a:schemeClr val="tx1"/>
                  </a:solidFill>
                </a:rPr>
                <a:t>esources </a:t>
              </a:r>
              <a:r>
                <a:rPr lang="en-US" sz="1200" dirty="0" smtClean="0">
                  <a:solidFill>
                    <a:schemeClr val="tx1"/>
                  </a:solidFill>
                </a:rPr>
                <a:t>webpage</a:t>
              </a:r>
              <a:endParaRPr lang="en-US" sz="1200" dirty="0">
                <a:solidFill>
                  <a:schemeClr val="tx1"/>
                </a:solidFill>
              </a:endParaRPr>
            </a:p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Customer facing brochures</a:t>
              </a:r>
            </a:p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Case studies</a:t>
              </a:r>
            </a:p>
            <a:p>
              <a:pPr marL="119063" lvl="0" indent="-11906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Marketing banners, text for </a:t>
              </a:r>
              <a:r>
                <a:rPr lang="en-US" sz="1200" dirty="0" smtClean="0">
                  <a:solidFill>
                    <a:schemeClr val="tx1"/>
                  </a:solidFill>
                </a:rPr>
                <a:t>resel</a:t>
              </a:r>
              <a:r>
                <a:rPr lang="en-US" sz="1200" dirty="0" smtClean="0">
                  <a:solidFill>
                    <a:schemeClr val="tx1"/>
                  </a:solidFill>
                </a:rPr>
                <a:t>lers</a:t>
              </a:r>
              <a:r>
                <a:rPr lang="en-US" sz="1200" dirty="0">
                  <a:solidFill>
                    <a:schemeClr val="tx1"/>
                  </a:solidFill>
                </a:rPr>
                <a:t>, sample gifs</a:t>
              </a:r>
              <a:r>
                <a:rPr lang="en-US" sz="1200" dirty="0" smtClean="0">
                  <a:solidFill>
                    <a:schemeClr val="tx1"/>
                  </a:solidFill>
                </a:rPr>
                <a:t>,</a:t>
              </a:r>
            </a:p>
            <a:p>
              <a:pPr marL="119063" lvl="0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Sales objections, tools, best practices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781800" y="3273592"/>
              <a:ext cx="1981200" cy="1524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9063" lvl="1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# of </a:t>
              </a:r>
              <a:r>
                <a:rPr lang="en-US" sz="1200" dirty="0" smtClean="0">
                  <a:solidFill>
                    <a:schemeClr val="tx1"/>
                  </a:solidFill>
                </a:rPr>
                <a:t>trainings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pPr marL="119063" lvl="1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# </a:t>
              </a:r>
              <a:r>
                <a:rPr lang="en-US" sz="1200" dirty="0">
                  <a:solidFill>
                    <a:schemeClr val="tx1"/>
                  </a:solidFill>
                </a:rPr>
                <a:t>of </a:t>
              </a:r>
              <a:r>
                <a:rPr lang="en-US" sz="1200" dirty="0" smtClean="0">
                  <a:solidFill>
                    <a:schemeClr val="tx1"/>
                  </a:solidFill>
                </a:rPr>
                <a:t>resel</a:t>
              </a:r>
              <a:r>
                <a:rPr lang="en-US" sz="1200" dirty="0" smtClean="0">
                  <a:solidFill>
                    <a:schemeClr val="tx1"/>
                  </a:solidFill>
                </a:rPr>
                <a:t>ler </a:t>
              </a:r>
              <a:r>
                <a:rPr lang="en-US" sz="1200" dirty="0" smtClean="0">
                  <a:solidFill>
                    <a:schemeClr val="tx1"/>
                  </a:solidFill>
                </a:rPr>
                <a:t>outreaches</a:t>
              </a:r>
            </a:p>
            <a:p>
              <a:pPr marL="119063" lvl="1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of visits to </a:t>
              </a:r>
              <a:r>
                <a:rPr lang="en-US" sz="1200" dirty="0" smtClean="0">
                  <a:solidFill>
                    <a:schemeClr val="tx1"/>
                  </a:solidFill>
                </a:rPr>
                <a:t>website</a:t>
              </a:r>
              <a:endParaRPr lang="en-US" sz="1200" dirty="0">
                <a:solidFill>
                  <a:schemeClr val="tx1"/>
                </a:solidFill>
              </a:endParaRPr>
            </a:p>
            <a:p>
              <a:pPr marL="119063" lvl="1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# of </a:t>
              </a:r>
              <a:r>
                <a:rPr lang="en-US" sz="1200" dirty="0" smtClean="0">
                  <a:solidFill>
                    <a:schemeClr val="tx1"/>
                  </a:solidFill>
                </a:rPr>
                <a:t>resellers </a:t>
              </a:r>
              <a:r>
                <a:rPr lang="en-US" sz="1200" dirty="0" smtClean="0">
                  <a:solidFill>
                    <a:schemeClr val="tx1"/>
                  </a:solidFill>
                </a:rPr>
                <a:t>trained</a:t>
              </a:r>
            </a:p>
            <a:p>
              <a:pPr marL="119063" lvl="1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Units/solutions sold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pPr marL="119063" lvl="1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Rev &amp; # per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disty</a:t>
              </a:r>
              <a:endParaRPr lang="en-US" sz="1200" dirty="0" smtClean="0">
                <a:solidFill>
                  <a:schemeClr val="tx1"/>
                </a:solidFill>
              </a:endParaRPr>
            </a:p>
            <a:p>
              <a:pPr marL="119063" lvl="1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1"/>
                  </a:solidFill>
                </a:rPr>
                <a:t># resellers converted</a:t>
              </a:r>
            </a:p>
            <a:p>
              <a:pPr marL="119063" lvl="1" indent="-119063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81000" y="4953000"/>
              <a:ext cx="1981200" cy="15240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FFFFFF"/>
                  </a:solidFill>
                </a:rPr>
                <a:t>Targeted </a:t>
              </a:r>
              <a:r>
                <a:rPr lang="en-US" sz="1200" dirty="0" smtClean="0">
                  <a:solidFill>
                    <a:srgbClr val="FFFFFF"/>
                  </a:solidFill>
                </a:rPr>
                <a:t>reselle</a:t>
              </a:r>
              <a:r>
                <a:rPr lang="en-US" sz="1200" dirty="0" smtClean="0">
                  <a:solidFill>
                    <a:srgbClr val="FFFFFF"/>
                  </a:solidFill>
                </a:rPr>
                <a:t>r </a:t>
              </a:r>
              <a:r>
                <a:rPr lang="en-US" sz="1200" dirty="0" smtClean="0">
                  <a:solidFill>
                    <a:srgbClr val="FFFFFF"/>
                  </a:solidFill>
                </a:rPr>
                <a:t>live </a:t>
              </a:r>
              <a:r>
                <a:rPr lang="en-US" sz="1200" dirty="0" smtClean="0">
                  <a:solidFill>
                    <a:srgbClr val="FFFFFF"/>
                  </a:solidFill>
                </a:rPr>
                <a:t>trainings</a:t>
              </a:r>
              <a:endParaRPr lang="en-US" sz="1200" dirty="0" smtClean="0">
                <a:solidFill>
                  <a:srgbClr val="FFFFFF"/>
                </a:solidFill>
              </a:endParaRPr>
            </a:p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FFFFFF"/>
                  </a:solidFill>
                </a:rPr>
                <a:t>Targeted dealer emails/calls 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514600" y="4953000"/>
              <a:ext cx="1981200" cy="15240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200" b="1" dirty="0">
                  <a:solidFill>
                    <a:srgbClr val="FFFFFF"/>
                  </a:solidFill>
                </a:rPr>
                <a:t>S</a:t>
              </a:r>
              <a:r>
                <a:rPr lang="en-US" sz="1200" b="1" dirty="0" smtClean="0">
                  <a:solidFill>
                    <a:srgbClr val="FFFFFF"/>
                  </a:solidFill>
                </a:rPr>
                <a:t>piff </a:t>
              </a:r>
            </a:p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200" b="1" dirty="0" smtClean="0">
                  <a:solidFill>
                    <a:srgbClr val="FFFFFF"/>
                  </a:solidFill>
                </a:rPr>
                <a:t>Joint Marketing program</a:t>
              </a:r>
            </a:p>
            <a:p>
              <a:pPr marL="119063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FFFFFF"/>
                  </a:solidFill>
                </a:rPr>
                <a:t>Demo </a:t>
              </a:r>
              <a:r>
                <a:rPr lang="en-US" sz="1200" dirty="0" smtClean="0">
                  <a:solidFill>
                    <a:srgbClr val="FFFFFF"/>
                  </a:solidFill>
                </a:rPr>
                <a:t>Purchase Program </a:t>
              </a:r>
              <a:r>
                <a:rPr lang="en-US" sz="1200" dirty="0" smtClean="0">
                  <a:solidFill>
                    <a:srgbClr val="FFFFFF"/>
                  </a:solidFill>
                </a:rPr>
                <a:t>(</a:t>
              </a:r>
              <a:r>
                <a:rPr lang="en-US" sz="1200" dirty="0" smtClean="0">
                  <a:solidFill>
                    <a:srgbClr val="FFFFFF"/>
                  </a:solidFill>
                </a:rPr>
                <a:t>credit applied on sales)</a:t>
              </a:r>
            </a:p>
            <a:p>
              <a:pPr marL="119063" indent="-119063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648200" y="4953000"/>
              <a:ext cx="1981200" cy="15240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FFFFFF"/>
                  </a:solidFill>
                </a:rPr>
                <a:t>Reseller sales plan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FFFFFF"/>
                  </a:solidFill>
                </a:rPr>
                <a:t>Co-branded brochures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FFFFFF"/>
                  </a:solidFill>
                </a:rPr>
                <a:t>Joint case studies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FFFFFF"/>
                  </a:solidFill>
                </a:rPr>
                <a:t>Hard copy literature</a:t>
              </a:r>
              <a:endParaRPr lang="en-US" sz="12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781800" y="4953000"/>
              <a:ext cx="1981200" cy="15240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19063" lvl="1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FFFFFF"/>
                  </a:solidFill>
                </a:rPr>
                <a:t># of target </a:t>
              </a:r>
              <a:r>
                <a:rPr lang="en-US" sz="1200" dirty="0" smtClean="0">
                  <a:solidFill>
                    <a:srgbClr val="FFFFFF"/>
                  </a:solidFill>
                </a:rPr>
                <a:t>partner</a:t>
              </a:r>
              <a:r>
                <a:rPr lang="en-US" sz="1200" dirty="0" smtClean="0">
                  <a:solidFill>
                    <a:srgbClr val="FFFFFF"/>
                  </a:solidFill>
                </a:rPr>
                <a:t> </a:t>
              </a:r>
              <a:r>
                <a:rPr lang="en-US" sz="1200" dirty="0" smtClean="0">
                  <a:solidFill>
                    <a:srgbClr val="FFFFFF"/>
                  </a:solidFill>
                </a:rPr>
                <a:t>outreaches</a:t>
              </a:r>
            </a:p>
            <a:p>
              <a:pPr marL="119063" lvl="1" indent="-119063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FFFFFF"/>
                  </a:solidFill>
                </a:rPr>
                <a:t># of </a:t>
              </a:r>
              <a:r>
                <a:rPr lang="en-US" sz="1200" dirty="0" smtClean="0">
                  <a:solidFill>
                    <a:srgbClr val="FFFFFF"/>
                  </a:solidFill>
                </a:rPr>
                <a:t>trainings</a:t>
              </a:r>
              <a:endParaRPr lang="en-US" sz="1200" dirty="0">
                <a:solidFill>
                  <a:srgbClr val="FFFFFF"/>
                </a:solidFill>
              </a:endParaRPr>
            </a:p>
            <a:p>
              <a:pPr marL="119063" lvl="1" indent="-11906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FFFFFF"/>
                  </a:solidFill>
                </a:rPr>
                <a:t># of target dealers trained</a:t>
              </a:r>
            </a:p>
            <a:p>
              <a:pPr marL="119063" lvl="1" indent="-11906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FFFFFF"/>
                  </a:solidFill>
                </a:rPr>
                <a:t># of follow-ups post </a:t>
              </a:r>
              <a:r>
                <a:rPr lang="en-US" sz="1200" dirty="0" smtClean="0">
                  <a:solidFill>
                    <a:srgbClr val="FFFFFF"/>
                  </a:solidFill>
                </a:rPr>
                <a:t>training</a:t>
              </a:r>
              <a:endParaRPr lang="en-US" sz="1200" dirty="0">
                <a:solidFill>
                  <a:srgbClr val="FFFFFF"/>
                </a:solidFill>
              </a:endParaRPr>
            </a:p>
            <a:p>
              <a:pPr marL="119063" lvl="1" indent="-11906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FFFFFF"/>
                  </a:solidFill>
                </a:rPr>
                <a:t>Rev/units per </a:t>
              </a:r>
              <a:r>
                <a:rPr lang="en-US" sz="1200" dirty="0" err="1" smtClean="0">
                  <a:solidFill>
                    <a:srgbClr val="FFFFFF"/>
                  </a:solidFill>
                </a:rPr>
                <a:t>disty</a:t>
              </a:r>
              <a:endParaRPr lang="en-US" sz="1200" dirty="0">
                <a:solidFill>
                  <a:srgbClr val="FFFFFF"/>
                </a:solidFill>
              </a:endParaRPr>
            </a:p>
            <a:p>
              <a:pPr marL="119063" lvl="1" indent="-11906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FFFFFF"/>
                  </a:solidFill>
                </a:rPr>
                <a:t>Rev/units per </a:t>
              </a:r>
              <a:r>
                <a:rPr lang="en-US" sz="1200" dirty="0" smtClean="0">
                  <a:solidFill>
                    <a:srgbClr val="FFFFFF"/>
                  </a:solidFill>
                </a:rPr>
                <a:t>target </a:t>
              </a:r>
              <a:r>
                <a:rPr lang="en-US" sz="1200" dirty="0" smtClean="0">
                  <a:solidFill>
                    <a:srgbClr val="FFFFFF"/>
                  </a:solidFill>
                </a:rPr>
                <a:t>reseller</a:t>
              </a:r>
              <a:endParaRPr lang="en-US" sz="1200" dirty="0">
                <a:solidFill>
                  <a:srgbClr val="FFFFFF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81000" y="928562"/>
              <a:ext cx="19997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u="sng" dirty="0" smtClean="0"/>
                <a:t>Awareness</a:t>
              </a:r>
            </a:p>
            <a:p>
              <a:r>
                <a:rPr lang="en-US" sz="1600" i="1" dirty="0"/>
                <a:t>Driving “Top of Mind</a:t>
              </a:r>
              <a:r>
                <a:rPr lang="en-US" sz="1600" i="1" dirty="0" smtClean="0"/>
                <a:t>”</a:t>
              </a:r>
              <a:endParaRPr lang="en-US" sz="1600" i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362200" y="928562"/>
              <a:ext cx="22384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u="sng" dirty="0" smtClean="0"/>
                <a:t>Adoption</a:t>
              </a:r>
            </a:p>
            <a:p>
              <a:pPr algn="ctr"/>
              <a:r>
                <a:rPr lang="en-US" sz="1600" i="1" dirty="0" smtClean="0"/>
                <a:t>“Commitment to Action”</a:t>
              </a:r>
              <a:endParaRPr lang="en-US" sz="1600" i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703424" y="928562"/>
              <a:ext cx="192597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u="sng" dirty="0" smtClean="0"/>
                <a:t>Tools</a:t>
              </a:r>
            </a:p>
            <a:p>
              <a:pPr algn="ctr"/>
              <a:r>
                <a:rPr lang="en-US" sz="1600" i="1" dirty="0" smtClean="0"/>
                <a:t>“Enabling Execution”</a:t>
              </a:r>
              <a:endParaRPr lang="en-US" sz="1600" i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781800" y="928562"/>
              <a:ext cx="20994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u="sng" dirty="0" smtClean="0"/>
                <a:t>Measure/Manage</a:t>
              </a:r>
            </a:p>
            <a:p>
              <a:r>
                <a:rPr lang="en-US" sz="1600" i="1" dirty="0" smtClean="0"/>
                <a:t>“Ensuring Execution”</a:t>
              </a:r>
              <a:endParaRPr lang="en-US" sz="1600" i="1" dirty="0"/>
            </a:p>
          </p:txBody>
        </p:sp>
        <p:sp>
          <p:nvSpPr>
            <p:cNvPr id="44" name="TextBox 43"/>
            <p:cNvSpPr txBox="1"/>
            <p:nvPr/>
          </p:nvSpPr>
          <p:spPr>
            <a:xfrm rot="16200000">
              <a:off x="-563742" y="2186907"/>
              <a:ext cx="15509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Get in the Game</a:t>
              </a:r>
              <a:endParaRPr lang="en-US" sz="1600" dirty="0"/>
            </a:p>
          </p:txBody>
        </p:sp>
        <p:sp>
          <p:nvSpPr>
            <p:cNvPr id="45" name="TextBox 44"/>
            <p:cNvSpPr txBox="1"/>
            <p:nvPr/>
          </p:nvSpPr>
          <p:spPr>
            <a:xfrm rot="16200000">
              <a:off x="-297387" y="3911232"/>
              <a:ext cx="10182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Jumpstart</a:t>
              </a:r>
              <a:endParaRPr lang="en-US" sz="1600" dirty="0"/>
            </a:p>
          </p:txBody>
        </p:sp>
        <p:sp>
          <p:nvSpPr>
            <p:cNvPr id="46" name="TextBox 45"/>
            <p:cNvSpPr txBox="1"/>
            <p:nvPr/>
          </p:nvSpPr>
          <p:spPr>
            <a:xfrm rot="16200000">
              <a:off x="-519277" y="5559680"/>
              <a:ext cx="14620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Engage Top Ten</a:t>
              </a:r>
              <a:endParaRPr lang="en-US" sz="1600" dirty="0"/>
            </a:p>
          </p:txBody>
        </p:sp>
      </p:grpSp>
      <p:sp>
        <p:nvSpPr>
          <p:cNvPr id="47" name="Oval 46"/>
          <p:cNvSpPr>
            <a:spLocks noChangeAspect="1"/>
          </p:cNvSpPr>
          <p:nvPr/>
        </p:nvSpPr>
        <p:spPr>
          <a:xfrm>
            <a:off x="10748371" y="149791"/>
            <a:ext cx="567036" cy="564477"/>
          </a:xfrm>
          <a:prstGeom prst="ellipse">
            <a:avLst/>
          </a:prstGeom>
          <a:solidFill>
            <a:srgbClr val="197FC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3729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0515600" cy="719826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Topics</a:t>
            </a:r>
            <a:endParaRPr lang="en-US" sz="40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2771" y="1172640"/>
            <a:ext cx="98348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The Basics</a:t>
            </a:r>
          </a:p>
          <a:p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Understanding the Channel</a:t>
            </a:r>
          </a:p>
          <a:p>
            <a:pPr marL="285750" indent="-285750">
              <a:buFont typeface="Arial"/>
              <a:buChar char="•"/>
            </a:pP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Enabling the Channel</a:t>
            </a:r>
          </a:p>
          <a:p>
            <a:pPr marL="285750" indent="-285750">
              <a:buFont typeface="Arial"/>
              <a:buChar char="•"/>
            </a:pP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Special </a:t>
            </a:r>
            <a:r>
              <a:rPr lang="en-US" sz="2800" dirty="0" smtClean="0"/>
              <a:t>Considerations</a:t>
            </a:r>
            <a:endParaRPr lang="en-US" sz="2800" dirty="0" smtClean="0"/>
          </a:p>
          <a:p>
            <a:pPr marL="285750" indent="-285750">
              <a:buFont typeface="Arial"/>
              <a:buChar char="•"/>
            </a:pPr>
            <a:endParaRPr lang="en-US" sz="2800" dirty="0"/>
          </a:p>
          <a:p>
            <a:pPr marL="285750" indent="-285750">
              <a:buFont typeface="Arial"/>
              <a:buChar char="•"/>
            </a:pPr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656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0515600" cy="719826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Special Considerations</a:t>
            </a:r>
            <a:endParaRPr lang="en-US" sz="40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28</a:t>
            </a:fld>
            <a:endParaRPr lang="en-US" dirty="0"/>
          </a:p>
        </p:txBody>
      </p:sp>
      <p:pic>
        <p:nvPicPr>
          <p:cNvPr id="5" name="Picture 4" descr="commiss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113" y="1472057"/>
            <a:ext cx="1219200" cy="1219200"/>
          </a:xfrm>
          <a:prstGeom prst="rect">
            <a:avLst/>
          </a:prstGeom>
        </p:spPr>
      </p:pic>
      <p:pic>
        <p:nvPicPr>
          <p:cNvPr id="6" name="Picture 5" descr="right-arr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802" y="4028125"/>
            <a:ext cx="1158375" cy="1158375"/>
          </a:xfrm>
          <a:prstGeom prst="rect">
            <a:avLst/>
          </a:prstGeom>
        </p:spPr>
      </p:pic>
      <p:pic>
        <p:nvPicPr>
          <p:cNvPr id="7" name="Picture 6" descr="two-books-with-apple-on-to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908" y="1504705"/>
            <a:ext cx="1141469" cy="1141469"/>
          </a:xfrm>
          <a:prstGeom prst="rect">
            <a:avLst/>
          </a:prstGeom>
        </p:spPr>
      </p:pic>
      <p:pic>
        <p:nvPicPr>
          <p:cNvPr id="8" name="Picture 7" descr="couple-of-arrows-changing-place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922" y="4136668"/>
            <a:ext cx="955600" cy="955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04380" y="1552422"/>
            <a:ext cx="24869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Sales Compensation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instant gratification vs. recurring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56780" y="4121660"/>
            <a:ext cx="291654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Organization and Process Alignment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Organization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Operational infrastructure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30425" y="4121661"/>
            <a:ext cx="300473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Business and Revenue Disruption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Greenfield opportunities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Competitive takeout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171175" y="1557323"/>
            <a:ext cx="248690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New Skillsets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Digital skillsets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Consultative selling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Customer success</a:t>
            </a:r>
          </a:p>
        </p:txBody>
      </p:sp>
    </p:spTree>
    <p:extLst>
      <p:ext uri="{BB962C8B-B14F-4D97-AF65-F5344CB8AC3E}">
        <p14:creationId xmlns:p14="http://schemas.microsoft.com/office/powerpoint/2010/main" val="3427114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0515600" cy="1325563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Questions?</a:t>
            </a:r>
            <a:endParaRPr lang="en-US" sz="40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29</a:t>
            </a:fld>
            <a:endParaRPr lang="en-US" dirty="0"/>
          </a:p>
        </p:txBody>
      </p:sp>
      <p:pic>
        <p:nvPicPr>
          <p:cNvPr id="5" name="Picture 4" descr="SoT_Logo_Blue_201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6885"/>
          <a:stretch/>
        </p:blipFill>
        <p:spPr>
          <a:xfrm>
            <a:off x="1677876" y="2774092"/>
            <a:ext cx="3172809" cy="14872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07791" y="2688378"/>
            <a:ext cx="31316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Benson Chan</a:t>
            </a:r>
          </a:p>
          <a:p>
            <a:r>
              <a:rPr lang="en-US" sz="2000" dirty="0" smtClean="0"/>
              <a:t>Senior Partner</a:t>
            </a:r>
          </a:p>
          <a:p>
            <a:r>
              <a:rPr lang="en-US" sz="2000" dirty="0" smtClean="0"/>
              <a:t>benson@strategyofthings.io</a:t>
            </a:r>
          </a:p>
          <a:p>
            <a:r>
              <a:rPr lang="en-US" sz="2000" dirty="0" smtClean="0"/>
              <a:t>925-699-7562</a:t>
            </a:r>
          </a:p>
        </p:txBody>
      </p:sp>
    </p:spTree>
    <p:extLst>
      <p:ext uri="{BB962C8B-B14F-4D97-AF65-F5344CB8AC3E}">
        <p14:creationId xmlns:p14="http://schemas.microsoft.com/office/powerpoint/2010/main" val="3649093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3</a:t>
            </a:fld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097495" y="2561857"/>
            <a:ext cx="9736355" cy="14051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Condensed" panose="020000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latin typeface="+mn-lt"/>
              </a:rPr>
              <a:t>The best technology doesn’t always win. The best Go To Market does.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4099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1024551" cy="779508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IoT </a:t>
            </a:r>
            <a:r>
              <a:rPr lang="en-US" sz="4000" dirty="0" smtClean="0">
                <a:latin typeface="+mn-lt"/>
              </a:rPr>
              <a:t>is offered in new ways</a:t>
            </a:r>
            <a:br>
              <a:rPr lang="en-US" sz="4000" dirty="0" smtClean="0">
                <a:latin typeface="+mn-lt"/>
              </a:rPr>
            </a:br>
            <a:r>
              <a:rPr lang="en-US" sz="3600" i="1" dirty="0" smtClean="0">
                <a:latin typeface="+mn-lt"/>
              </a:rPr>
              <a:t>New paths to market may be required</a:t>
            </a:r>
            <a:endParaRPr lang="en-US" sz="4000" i="1" dirty="0">
              <a:latin typeface="+mn-lt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999041" y="1330162"/>
            <a:ext cx="10302157" cy="5053634"/>
            <a:chOff x="999041" y="1330162"/>
            <a:chExt cx="10302157" cy="5053634"/>
          </a:xfrm>
        </p:grpSpPr>
        <p:sp>
          <p:nvSpPr>
            <p:cNvPr id="7" name="TextBox 6"/>
            <p:cNvSpPr txBox="1"/>
            <p:nvPr/>
          </p:nvSpPr>
          <p:spPr>
            <a:xfrm>
              <a:off x="1222923" y="3321905"/>
              <a:ext cx="20473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Hardware</a:t>
              </a:r>
              <a:r>
                <a:rPr lang="en-US" dirty="0" smtClean="0"/>
                <a:t>/Software</a:t>
              </a:r>
              <a:endParaRPr lang="en-US" dirty="0"/>
            </a:p>
          </p:txBody>
        </p:sp>
        <p:pic>
          <p:nvPicPr>
            <p:cNvPr id="16" name="Picture 15" descr="motion-sensor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5993" y="2393231"/>
              <a:ext cx="911164" cy="911164"/>
            </a:xfrm>
            <a:prstGeom prst="rect">
              <a:avLst/>
            </a:prstGeom>
          </p:spPr>
        </p:pic>
        <p:sp>
          <p:nvSpPr>
            <p:cNvPr id="3" name="Rounded Rectangle 2"/>
            <p:cNvSpPr/>
            <p:nvPr/>
          </p:nvSpPr>
          <p:spPr>
            <a:xfrm>
              <a:off x="1003426" y="2334070"/>
              <a:ext cx="2602632" cy="1577791"/>
            </a:xfrm>
            <a:prstGeom prst="roundRect">
              <a:avLst>
                <a:gd name="adj" fmla="val 7028"/>
              </a:avLst>
            </a:prstGeom>
            <a:noFill/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36493" y="1348628"/>
              <a:ext cx="14949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</a:rPr>
                <a:t>Pre-Digital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944619" y="1344230"/>
              <a:ext cx="9813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</a:rPr>
                <a:t>Digital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5059787" y="1884754"/>
              <a:ext cx="1587914" cy="4327654"/>
              <a:chOff x="909354" y="1599350"/>
              <a:chExt cx="1587914" cy="4327654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1238612" y="1599350"/>
                <a:ext cx="8904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“Thing”</a:t>
                </a:r>
                <a:endParaRPr lang="en-US" dirty="0"/>
              </a:p>
            </p:txBody>
          </p:sp>
          <p:pic>
            <p:nvPicPr>
              <p:cNvPr id="33" name="Picture 32" descr="car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65301" y="4976321"/>
                <a:ext cx="764712" cy="764712"/>
              </a:xfrm>
              <a:prstGeom prst="rect">
                <a:avLst/>
              </a:prstGeom>
            </p:spPr>
          </p:pic>
          <p:pic>
            <p:nvPicPr>
              <p:cNvPr id="34" name="Picture 33" descr="industrial-robot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84119" y="4099837"/>
                <a:ext cx="636548" cy="636548"/>
              </a:xfrm>
              <a:prstGeom prst="rect">
                <a:avLst/>
              </a:prstGeom>
            </p:spPr>
          </p:pic>
          <p:pic>
            <p:nvPicPr>
              <p:cNvPr id="35" name="Picture 34" descr="motion-sensor.p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2839" y="3163781"/>
                <a:ext cx="892876" cy="892876"/>
              </a:xfrm>
              <a:prstGeom prst="rect">
                <a:avLst/>
              </a:prstGeom>
            </p:spPr>
          </p:pic>
          <p:pic>
            <p:nvPicPr>
              <p:cNvPr id="36" name="Picture 35" descr="smartphone.pn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55896" y="2340613"/>
                <a:ext cx="679269" cy="679269"/>
              </a:xfrm>
              <a:prstGeom prst="rect">
                <a:avLst/>
              </a:prstGeom>
            </p:spPr>
          </p:pic>
          <p:sp>
            <p:nvSpPr>
              <p:cNvPr id="37" name="Rounded Rectangle 36"/>
              <p:cNvSpPr/>
              <p:nvPr/>
            </p:nvSpPr>
            <p:spPr>
              <a:xfrm>
                <a:off x="909354" y="2038387"/>
                <a:ext cx="1587914" cy="3888617"/>
              </a:xfrm>
              <a:prstGeom prst="roundRect">
                <a:avLst>
                  <a:gd name="adj" fmla="val 7028"/>
                </a:avLst>
              </a:prstGeom>
              <a:noFill/>
              <a:ln>
                <a:solidFill>
                  <a:srgbClr val="4F81B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" name="Picture 10" descr="contract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1035" y="4390575"/>
              <a:ext cx="907630" cy="907630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1281252" y="5512694"/>
              <a:ext cx="19798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Maintenance Contracts</a:t>
              </a:r>
              <a:endParaRPr lang="en-US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999041" y="4164226"/>
              <a:ext cx="2602632" cy="2099627"/>
            </a:xfrm>
            <a:prstGeom prst="roundRect">
              <a:avLst>
                <a:gd name="adj" fmla="val 7028"/>
              </a:avLst>
            </a:prstGeom>
            <a:noFill/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4484063" y="1330162"/>
              <a:ext cx="0" cy="5053634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/>
            <p:cNvGrpSpPr/>
            <p:nvPr/>
          </p:nvGrpSpPr>
          <p:grpSpPr>
            <a:xfrm>
              <a:off x="7190594" y="1916116"/>
              <a:ext cx="1652103" cy="4307574"/>
              <a:chOff x="7190594" y="1673354"/>
              <a:chExt cx="1652103" cy="4307574"/>
            </a:xfrm>
          </p:grpSpPr>
          <p:pic>
            <p:nvPicPr>
              <p:cNvPr id="25" name="Picture 24" descr="cloud.png">
                <a:extLst>
                  <a:ext uri="{FF2B5EF4-FFF2-40B4-BE49-F238E27FC236}">
                    <a16:creationId xmlns="" xmlns:a16="http://schemas.microsoft.com/office/drawing/2014/main" id="{21353B03-CD51-44BE-9971-0FB467712B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 flipV="1">
                <a:off x="7586216" y="4138814"/>
                <a:ext cx="807055" cy="807055"/>
              </a:xfrm>
              <a:prstGeom prst="rect">
                <a:avLst/>
              </a:prstGeom>
            </p:spPr>
          </p:pic>
          <p:grpSp>
            <p:nvGrpSpPr>
              <p:cNvPr id="46" name="Group 45"/>
              <p:cNvGrpSpPr/>
              <p:nvPr/>
            </p:nvGrpSpPr>
            <p:grpSpPr>
              <a:xfrm>
                <a:off x="7190594" y="1673354"/>
                <a:ext cx="1652103" cy="4307574"/>
                <a:chOff x="6594792" y="1673354"/>
                <a:chExt cx="1652103" cy="4307574"/>
              </a:xfrm>
            </p:grpSpPr>
            <p:sp>
              <p:nvSpPr>
                <p:cNvPr id="20" name="TextBox 19"/>
                <p:cNvSpPr txBox="1"/>
                <p:nvPr/>
              </p:nvSpPr>
              <p:spPr>
                <a:xfrm>
                  <a:off x="6599146" y="1673354"/>
                  <a:ext cx="161609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IoT as a Service</a:t>
                  </a:r>
                  <a:endParaRPr lang="en-US" dirty="0"/>
                </a:p>
              </p:txBody>
            </p:sp>
            <p:sp>
              <p:nvSpPr>
                <p:cNvPr id="22" name="Rounded Rectangle 21"/>
                <p:cNvSpPr/>
                <p:nvPr/>
              </p:nvSpPr>
              <p:spPr>
                <a:xfrm>
                  <a:off x="6594792" y="2092311"/>
                  <a:ext cx="1652103" cy="3888617"/>
                </a:xfrm>
                <a:prstGeom prst="roundRect">
                  <a:avLst>
                    <a:gd name="adj" fmla="val 7028"/>
                  </a:avLst>
                </a:prstGeom>
                <a:noFill/>
                <a:ln>
                  <a:solidFill>
                    <a:srgbClr val="4F81BD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pic>
            <p:nvPicPr>
              <p:cNvPr id="41" name="Picture 40" descr="motion-sensor.p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52662" y="2318549"/>
                <a:ext cx="911164" cy="911164"/>
              </a:xfrm>
              <a:prstGeom prst="rect">
                <a:avLst/>
              </a:prstGeom>
            </p:spPr>
          </p:pic>
        </p:grpSp>
        <p:grpSp>
          <p:nvGrpSpPr>
            <p:cNvPr id="45" name="Group 44"/>
            <p:cNvGrpSpPr/>
            <p:nvPr/>
          </p:nvGrpSpPr>
          <p:grpSpPr>
            <a:xfrm>
              <a:off x="9100468" y="1927397"/>
              <a:ext cx="2200730" cy="4300696"/>
              <a:chOff x="9367011" y="1684635"/>
              <a:chExt cx="2200730" cy="4300696"/>
            </a:xfrm>
          </p:grpSpPr>
          <p:pic>
            <p:nvPicPr>
              <p:cNvPr id="43" name="Picture 42" descr="cloud.png">
                <a:extLst>
                  <a:ext uri="{FF2B5EF4-FFF2-40B4-BE49-F238E27FC236}">
                    <a16:creationId xmlns="" xmlns:a16="http://schemas.microsoft.com/office/drawing/2014/main" id="{21353B03-CD51-44BE-9971-0FB467712B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 flipV="1">
                <a:off x="10074728" y="4322574"/>
                <a:ext cx="807055" cy="807055"/>
              </a:xfrm>
              <a:prstGeom prst="rect">
                <a:avLst/>
              </a:prstGeom>
            </p:spPr>
          </p:pic>
          <p:grpSp>
            <p:nvGrpSpPr>
              <p:cNvPr id="44" name="Group 43"/>
              <p:cNvGrpSpPr/>
              <p:nvPr/>
            </p:nvGrpSpPr>
            <p:grpSpPr>
              <a:xfrm>
                <a:off x="9367011" y="1684635"/>
                <a:ext cx="2200730" cy="4300696"/>
                <a:chOff x="8332170" y="1684635"/>
                <a:chExt cx="2200730" cy="4300696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8332170" y="1684635"/>
                  <a:ext cx="2200730" cy="4300696"/>
                  <a:chOff x="8473277" y="1621913"/>
                  <a:chExt cx="2200730" cy="4300696"/>
                </a:xfrm>
              </p:grpSpPr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8473277" y="1621913"/>
                    <a:ext cx="220073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Thing </a:t>
                    </a:r>
                    <a:r>
                      <a:rPr lang="en-US" dirty="0" smtClean="0"/>
                      <a:t>+ “as a Service”</a:t>
                    </a:r>
                    <a:endParaRPr lang="en-US" dirty="0"/>
                  </a:p>
                </p:txBody>
              </p:sp>
              <p:sp>
                <p:nvSpPr>
                  <p:cNvPr id="19" name="Rounded Rectangle 18"/>
                  <p:cNvSpPr/>
                  <p:nvPr/>
                </p:nvSpPr>
                <p:spPr>
                  <a:xfrm>
                    <a:off x="8791259" y="2033989"/>
                    <a:ext cx="1525200" cy="1541028"/>
                  </a:xfrm>
                  <a:prstGeom prst="roundRect">
                    <a:avLst>
                      <a:gd name="adj" fmla="val 7028"/>
                    </a:avLst>
                  </a:prstGeom>
                  <a:noFill/>
                  <a:ln>
                    <a:solidFill>
                      <a:srgbClr val="4F81BD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8" name="Rounded Rectangle 27"/>
                  <p:cNvSpPr/>
                  <p:nvPr/>
                </p:nvSpPr>
                <p:spPr>
                  <a:xfrm>
                    <a:off x="8802553" y="3857255"/>
                    <a:ext cx="1513906" cy="2065354"/>
                  </a:xfrm>
                  <a:prstGeom prst="roundRect">
                    <a:avLst>
                      <a:gd name="adj" fmla="val 7028"/>
                    </a:avLst>
                  </a:prstGeom>
                  <a:noFill/>
                  <a:ln>
                    <a:solidFill>
                      <a:srgbClr val="4F81BD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pic>
              <p:nvPicPr>
                <p:cNvPr id="42" name="Picture 41" descr="motion-sensor.png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959324" y="2314149"/>
                  <a:ext cx="911164" cy="91116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549802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1024551" cy="779508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Paths to </a:t>
            </a:r>
            <a:r>
              <a:rPr lang="en-US" sz="4000" dirty="0" smtClean="0">
                <a:latin typeface="+mn-lt"/>
              </a:rPr>
              <a:t>market for IoT solutions</a:t>
            </a:r>
            <a:endParaRPr lang="en-US" sz="4000" dirty="0">
              <a:latin typeface="+mn-lt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5</a:t>
            </a:fld>
            <a:endParaRPr lang="en-US" dirty="0"/>
          </a:p>
        </p:txBody>
      </p:sp>
      <p:pic>
        <p:nvPicPr>
          <p:cNvPr id="21" name="Picture 20" descr="users-grou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757" y="5167059"/>
            <a:ext cx="493389" cy="4933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5783" y="1348471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Direct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5723" y="3304061"/>
            <a:ext cx="1274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</a:rPr>
              <a:t>Indirect Channe</a:t>
            </a:r>
            <a:r>
              <a:rPr lang="en-US" sz="2000" b="1" dirty="0">
                <a:solidFill>
                  <a:srgbClr val="008000"/>
                </a:solidFill>
              </a:rPr>
              <a:t>l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0606" y="5275332"/>
            <a:ext cx="19911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Alliance</a:t>
            </a:r>
          </a:p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(OEM/Licensing, </a:t>
            </a:r>
            <a:b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Co-marketing)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025952" y="1097593"/>
            <a:ext cx="6701223" cy="990718"/>
            <a:chOff x="2869167" y="1536632"/>
            <a:chExt cx="6701223" cy="990718"/>
          </a:xfrm>
        </p:grpSpPr>
        <p:pic>
          <p:nvPicPr>
            <p:cNvPr id="19" name="Picture 18" descr="users-group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4921" y="1679237"/>
              <a:ext cx="735469" cy="735469"/>
            </a:xfrm>
            <a:prstGeom prst="rect">
              <a:avLst/>
            </a:prstGeom>
          </p:spPr>
        </p:pic>
        <p:grpSp>
          <p:nvGrpSpPr>
            <p:cNvPr id="9" name="Group 8"/>
            <p:cNvGrpSpPr/>
            <p:nvPr/>
          </p:nvGrpSpPr>
          <p:grpSpPr>
            <a:xfrm>
              <a:off x="2869167" y="1536632"/>
              <a:ext cx="996891" cy="990718"/>
              <a:chOff x="2869167" y="1536632"/>
              <a:chExt cx="996891" cy="990718"/>
            </a:xfrm>
          </p:grpSpPr>
          <p:pic>
            <p:nvPicPr>
              <p:cNvPr id="4" name="Picture 3" descr="light-bulb (2)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93517" y="1659087"/>
                <a:ext cx="737968" cy="737968"/>
              </a:xfrm>
              <a:prstGeom prst="rect">
                <a:avLst/>
              </a:prstGeom>
            </p:spPr>
          </p:pic>
          <p:sp>
            <p:nvSpPr>
              <p:cNvPr id="5" name="Oval 4"/>
              <p:cNvSpPr>
                <a:spLocks noChangeAspect="1"/>
              </p:cNvSpPr>
              <p:nvPr/>
            </p:nvSpPr>
            <p:spPr>
              <a:xfrm>
                <a:off x="2869167" y="1536632"/>
                <a:ext cx="996891" cy="990718"/>
              </a:xfrm>
              <a:prstGeom prst="ellipse">
                <a:avLst/>
              </a:prstGeom>
              <a:noFill/>
              <a:ln>
                <a:solidFill>
                  <a:srgbClr val="4F81B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noFill/>
                </a:endParaRPr>
              </a:p>
            </p:txBody>
          </p:sp>
        </p:grpSp>
        <p:sp>
          <p:nvSpPr>
            <p:cNvPr id="8" name="Right Arrow 7"/>
            <p:cNvSpPr/>
            <p:nvPr/>
          </p:nvSpPr>
          <p:spPr>
            <a:xfrm>
              <a:off x="4295911" y="1850229"/>
              <a:ext cx="4186162" cy="376318"/>
            </a:xfrm>
            <a:prstGeom prst="rightArrow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047521" y="2535746"/>
            <a:ext cx="996891" cy="990718"/>
            <a:chOff x="6361090" y="2755266"/>
            <a:chExt cx="996891" cy="990718"/>
          </a:xfrm>
        </p:grpSpPr>
        <p:pic>
          <p:nvPicPr>
            <p:cNvPr id="3" name="Picture 2" descr="hand-shake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48774" y="2941079"/>
              <a:ext cx="631983" cy="631983"/>
            </a:xfrm>
            <a:prstGeom prst="rect">
              <a:avLst/>
            </a:prstGeom>
          </p:spPr>
        </p:pic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6361090" y="2755266"/>
              <a:ext cx="996891" cy="990718"/>
            </a:xfrm>
            <a:prstGeom prst="ellipse">
              <a:avLst/>
            </a:prstGeom>
            <a:noFill/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noFill/>
              </a:endParaRPr>
            </a:p>
          </p:txBody>
        </p:sp>
      </p:grpSp>
      <p:pic>
        <p:nvPicPr>
          <p:cNvPr id="26" name="Picture 25" descr="users-grou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679" y="2694030"/>
            <a:ext cx="735469" cy="735469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3084282" y="2582784"/>
            <a:ext cx="996891" cy="990718"/>
            <a:chOff x="2869167" y="1536632"/>
            <a:chExt cx="996891" cy="990718"/>
          </a:xfrm>
        </p:grpSpPr>
        <p:pic>
          <p:nvPicPr>
            <p:cNvPr id="29" name="Picture 28" descr="light-bulb (2)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3517" y="1659087"/>
              <a:ext cx="737968" cy="737968"/>
            </a:xfrm>
            <a:prstGeom prst="rect">
              <a:avLst/>
            </a:prstGeom>
          </p:spPr>
        </p:pic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2869167" y="1536632"/>
              <a:ext cx="996891" cy="990718"/>
            </a:xfrm>
            <a:prstGeom prst="ellipse">
              <a:avLst/>
            </a:prstGeom>
            <a:noFill/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noFill/>
              </a:endParaRPr>
            </a:p>
          </p:txBody>
        </p:sp>
      </p:grpSp>
      <p:sp>
        <p:nvSpPr>
          <p:cNvPr id="28" name="Right Arrow 27"/>
          <p:cNvSpPr/>
          <p:nvPr/>
        </p:nvSpPr>
        <p:spPr>
          <a:xfrm>
            <a:off x="4447728" y="2865021"/>
            <a:ext cx="1333840" cy="37631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ight Arrow 30"/>
          <p:cNvSpPr/>
          <p:nvPr/>
        </p:nvSpPr>
        <p:spPr>
          <a:xfrm>
            <a:off x="7281199" y="2860622"/>
            <a:ext cx="1333840" cy="37631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5165112" y="3675980"/>
            <a:ext cx="996891" cy="990718"/>
            <a:chOff x="6361090" y="2755266"/>
            <a:chExt cx="996891" cy="990718"/>
          </a:xfrm>
        </p:grpSpPr>
        <p:pic>
          <p:nvPicPr>
            <p:cNvPr id="33" name="Picture 32" descr="hand-shake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48774" y="2941079"/>
              <a:ext cx="631983" cy="631983"/>
            </a:xfrm>
            <a:prstGeom prst="rect">
              <a:avLst/>
            </a:prstGeom>
          </p:spPr>
        </p:pic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6361090" y="2755266"/>
              <a:ext cx="996891" cy="990718"/>
            </a:xfrm>
            <a:prstGeom prst="ellipse">
              <a:avLst/>
            </a:prstGeom>
            <a:noFill/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noFill/>
              </a:endParaRPr>
            </a:p>
          </p:txBody>
        </p:sp>
      </p:grpSp>
      <p:pic>
        <p:nvPicPr>
          <p:cNvPr id="35" name="Picture 34" descr="users-grou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4294" y="3834264"/>
            <a:ext cx="735469" cy="735469"/>
          </a:xfrm>
          <a:prstGeom prst="rect">
            <a:avLst/>
          </a:prstGeom>
        </p:spPr>
      </p:pic>
      <p:grpSp>
        <p:nvGrpSpPr>
          <p:cNvPr id="36" name="Group 35"/>
          <p:cNvGrpSpPr/>
          <p:nvPr/>
        </p:nvGrpSpPr>
        <p:grpSpPr>
          <a:xfrm>
            <a:off x="3079897" y="3723018"/>
            <a:ext cx="996891" cy="990718"/>
            <a:chOff x="2869167" y="1536632"/>
            <a:chExt cx="996891" cy="990718"/>
          </a:xfrm>
        </p:grpSpPr>
        <p:pic>
          <p:nvPicPr>
            <p:cNvPr id="37" name="Picture 36" descr="light-bulb (2)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3517" y="1659087"/>
              <a:ext cx="737968" cy="737968"/>
            </a:xfrm>
            <a:prstGeom prst="rect">
              <a:avLst/>
            </a:prstGeom>
          </p:spPr>
        </p:pic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2869167" y="1536632"/>
              <a:ext cx="996891" cy="990718"/>
            </a:xfrm>
            <a:prstGeom prst="ellipse">
              <a:avLst/>
            </a:prstGeom>
            <a:noFill/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noFill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948078" y="3687260"/>
            <a:ext cx="996891" cy="990718"/>
            <a:chOff x="6361090" y="2755266"/>
            <a:chExt cx="996891" cy="990718"/>
          </a:xfrm>
        </p:grpSpPr>
        <p:pic>
          <p:nvPicPr>
            <p:cNvPr id="40" name="Picture 39" descr="hand-shake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48774" y="2941079"/>
              <a:ext cx="631983" cy="631983"/>
            </a:xfrm>
            <a:prstGeom prst="rect">
              <a:avLst/>
            </a:prstGeom>
          </p:spPr>
        </p:pic>
        <p:sp>
          <p:nvSpPr>
            <p:cNvPr id="41" name="Oval 40"/>
            <p:cNvSpPr>
              <a:spLocks noChangeAspect="1"/>
            </p:cNvSpPr>
            <p:nvPr/>
          </p:nvSpPr>
          <p:spPr>
            <a:xfrm>
              <a:off x="6361090" y="2755266"/>
              <a:ext cx="996891" cy="990718"/>
            </a:xfrm>
            <a:prstGeom prst="ellipse">
              <a:avLst/>
            </a:prstGeom>
            <a:noFill/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noFill/>
              </a:endParaRPr>
            </a:p>
          </p:txBody>
        </p:sp>
      </p:grpSp>
      <p:sp>
        <p:nvSpPr>
          <p:cNvPr id="42" name="Right Arrow 41"/>
          <p:cNvSpPr/>
          <p:nvPr/>
        </p:nvSpPr>
        <p:spPr>
          <a:xfrm>
            <a:off x="4513854" y="4005256"/>
            <a:ext cx="565678" cy="376318"/>
          </a:xfrm>
          <a:prstGeom prst="rightArrow">
            <a:avLst/>
          </a:prstGeom>
          <a:solidFill>
            <a:srgbClr val="6C98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ight Arrow 42"/>
          <p:cNvSpPr/>
          <p:nvPr/>
        </p:nvSpPr>
        <p:spPr>
          <a:xfrm>
            <a:off x="6292247" y="4000858"/>
            <a:ext cx="565678" cy="376318"/>
          </a:xfrm>
          <a:prstGeom prst="rightArrow">
            <a:avLst/>
          </a:prstGeom>
          <a:solidFill>
            <a:srgbClr val="6C98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ight Arrow 43"/>
          <p:cNvSpPr/>
          <p:nvPr/>
        </p:nvSpPr>
        <p:spPr>
          <a:xfrm>
            <a:off x="8043851" y="3996459"/>
            <a:ext cx="565678" cy="376318"/>
          </a:xfrm>
          <a:prstGeom prst="rightArrow">
            <a:avLst/>
          </a:prstGeom>
          <a:solidFill>
            <a:srgbClr val="6C98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3091191" y="5286610"/>
            <a:ext cx="996891" cy="990718"/>
            <a:chOff x="3169583" y="5208210"/>
            <a:chExt cx="996891" cy="990718"/>
          </a:xfrm>
        </p:grpSpPr>
        <p:pic>
          <p:nvPicPr>
            <p:cNvPr id="46" name="Picture 45" descr="light-bulb (2)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3933" y="5330665"/>
              <a:ext cx="737968" cy="737968"/>
            </a:xfrm>
            <a:prstGeom prst="rect">
              <a:avLst/>
            </a:prstGeom>
          </p:spPr>
        </p:pic>
        <p:sp>
          <p:nvSpPr>
            <p:cNvPr id="47" name="Oval 46"/>
            <p:cNvSpPr>
              <a:spLocks noChangeAspect="1"/>
            </p:cNvSpPr>
            <p:nvPr/>
          </p:nvSpPr>
          <p:spPr>
            <a:xfrm>
              <a:off x="3169583" y="5208210"/>
              <a:ext cx="996891" cy="990718"/>
            </a:xfrm>
            <a:prstGeom prst="ellipse">
              <a:avLst/>
            </a:prstGeom>
            <a:noFill/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noFill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206023" y="5298744"/>
            <a:ext cx="988900" cy="988900"/>
            <a:chOff x="6131081" y="5220344"/>
            <a:chExt cx="988900" cy="988900"/>
          </a:xfrm>
        </p:grpSpPr>
        <p:pic>
          <p:nvPicPr>
            <p:cNvPr id="17" name="Picture 16" descr="puzzle (4)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1081" y="5220344"/>
              <a:ext cx="988900" cy="988900"/>
            </a:xfrm>
            <a:prstGeom prst="rect">
              <a:avLst/>
            </a:prstGeom>
          </p:spPr>
        </p:pic>
        <p:pic>
          <p:nvPicPr>
            <p:cNvPr id="48" name="Picture 47" descr="light-bulb (2)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0179" y="5294907"/>
              <a:ext cx="316508" cy="316508"/>
            </a:xfrm>
            <a:prstGeom prst="rect">
              <a:avLst/>
            </a:prstGeom>
          </p:spPr>
        </p:pic>
      </p:grpSp>
      <p:sp>
        <p:nvSpPr>
          <p:cNvPr id="51" name="Right Arrow 50"/>
          <p:cNvSpPr/>
          <p:nvPr/>
        </p:nvSpPr>
        <p:spPr>
          <a:xfrm>
            <a:off x="4509468" y="5600214"/>
            <a:ext cx="565678" cy="376318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2" name="Picture 51" descr="users-grou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372" y="5758495"/>
            <a:ext cx="493389" cy="493389"/>
          </a:xfrm>
          <a:prstGeom prst="rect">
            <a:avLst/>
          </a:prstGeom>
        </p:spPr>
      </p:pic>
      <p:sp>
        <p:nvSpPr>
          <p:cNvPr id="53" name="Right Arrow 52"/>
          <p:cNvSpPr/>
          <p:nvPr/>
        </p:nvSpPr>
        <p:spPr>
          <a:xfrm>
            <a:off x="6441901" y="5250857"/>
            <a:ext cx="2148163" cy="376318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4" name="Group 53"/>
          <p:cNvGrpSpPr>
            <a:grpSpLocks noChangeAspect="1"/>
          </p:cNvGrpSpPr>
          <p:nvPr/>
        </p:nvGrpSpPr>
        <p:grpSpPr>
          <a:xfrm>
            <a:off x="7313096" y="5745728"/>
            <a:ext cx="529514" cy="526235"/>
            <a:chOff x="6361090" y="2755266"/>
            <a:chExt cx="996891" cy="990718"/>
          </a:xfrm>
        </p:grpSpPr>
        <p:pic>
          <p:nvPicPr>
            <p:cNvPr id="55" name="Picture 54" descr="hand-shake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48774" y="2941079"/>
              <a:ext cx="631983" cy="631983"/>
            </a:xfrm>
            <a:prstGeom prst="rect">
              <a:avLst/>
            </a:prstGeom>
          </p:spPr>
        </p:pic>
        <p:sp>
          <p:nvSpPr>
            <p:cNvPr id="56" name="Oval 55"/>
            <p:cNvSpPr>
              <a:spLocks noChangeAspect="1"/>
            </p:cNvSpPr>
            <p:nvPr/>
          </p:nvSpPr>
          <p:spPr>
            <a:xfrm>
              <a:off x="6361090" y="2755266"/>
              <a:ext cx="996891" cy="990718"/>
            </a:xfrm>
            <a:prstGeom prst="ellipse">
              <a:avLst/>
            </a:prstGeom>
            <a:noFill/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noFill/>
              </a:endParaRPr>
            </a:p>
          </p:txBody>
        </p:sp>
      </p:grpSp>
      <p:sp>
        <p:nvSpPr>
          <p:cNvPr id="57" name="Right Arrow 56"/>
          <p:cNvSpPr/>
          <p:nvPr/>
        </p:nvSpPr>
        <p:spPr>
          <a:xfrm>
            <a:off x="6433539" y="5846694"/>
            <a:ext cx="565678" cy="376318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ight Arrow 57"/>
          <p:cNvSpPr/>
          <p:nvPr/>
        </p:nvSpPr>
        <p:spPr>
          <a:xfrm>
            <a:off x="8091075" y="5842296"/>
            <a:ext cx="565678" cy="376318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ounded Rectangle 58"/>
          <p:cNvSpPr/>
          <p:nvPr/>
        </p:nvSpPr>
        <p:spPr>
          <a:xfrm>
            <a:off x="2383133" y="909434"/>
            <a:ext cx="7823576" cy="1379832"/>
          </a:xfrm>
          <a:prstGeom prst="roundRect">
            <a:avLst>
              <a:gd name="adj" fmla="val 9849"/>
            </a:avLst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ounded Rectangle 59"/>
          <p:cNvSpPr/>
          <p:nvPr/>
        </p:nvSpPr>
        <p:spPr>
          <a:xfrm>
            <a:off x="2378749" y="2457349"/>
            <a:ext cx="7823576" cy="2434782"/>
          </a:xfrm>
          <a:prstGeom prst="roundRect">
            <a:avLst>
              <a:gd name="adj" fmla="val 9849"/>
            </a:avLst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ounded Rectangle 60"/>
          <p:cNvSpPr/>
          <p:nvPr/>
        </p:nvSpPr>
        <p:spPr>
          <a:xfrm>
            <a:off x="2378748" y="5075891"/>
            <a:ext cx="7823576" cy="1379832"/>
          </a:xfrm>
          <a:prstGeom prst="roundRect">
            <a:avLst>
              <a:gd name="adj" fmla="val 9849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625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1024551" cy="779508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Each path </a:t>
            </a:r>
            <a:r>
              <a:rPr lang="en-US" sz="4000" dirty="0" smtClean="0">
                <a:latin typeface="+mn-lt"/>
              </a:rPr>
              <a:t>has unique value and limitations</a:t>
            </a:r>
            <a:endParaRPr lang="en-US" sz="4000" dirty="0">
              <a:latin typeface="+mn-lt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6</a:t>
            </a:fld>
            <a:endParaRPr lang="en-US" dirty="0"/>
          </a:p>
        </p:txBody>
      </p:sp>
      <p:pic>
        <p:nvPicPr>
          <p:cNvPr id="3" name="Picture 2" descr="lik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757" y="969170"/>
            <a:ext cx="473382" cy="473382"/>
          </a:xfrm>
          <a:prstGeom prst="rect">
            <a:avLst/>
          </a:prstGeom>
        </p:spPr>
      </p:pic>
      <p:pic>
        <p:nvPicPr>
          <p:cNvPr id="4" name="Picture 3" descr="dislik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422" y="1016211"/>
            <a:ext cx="471433" cy="471433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138616"/>
              </p:ext>
            </p:extLst>
          </p:nvPr>
        </p:nvGraphicFramePr>
        <p:xfrm>
          <a:off x="1028577" y="1723179"/>
          <a:ext cx="10244271" cy="4663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552"/>
                <a:gridCol w="3668771"/>
                <a:gridCol w="3903948"/>
              </a:tblGrid>
              <a:tr h="135008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Direct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Control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Margins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Customer ownership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Limited Market Reach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Limited Scalability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Expensive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00FF"/>
                    </a:solidFill>
                  </a:tcPr>
                </a:tc>
              </a:tr>
              <a:tr h="185022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Channel (Indirect)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Time to market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Market and geo reach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Scalability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Additional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</a:rPr>
                        <a:t> value-add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</a:rPr>
                        <a:t>Existing 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</a:rPr>
                        <a:t>relationships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</a:rPr>
                        <a:t>Channel supports customer (L1)</a:t>
                      </a:r>
                      <a:endParaRPr lang="en-US" sz="1800" dirty="0" smtClean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Influence,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</a:rPr>
                        <a:t> not control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Margins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Channel owns customer</a:t>
                      </a:r>
                      <a:endParaRPr lang="en-US" sz="18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14834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OEM/Licensing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Simple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</a:rPr>
                        <a:t> revenue model</a:t>
                      </a:r>
                      <a:endParaRPr lang="en-US" sz="1800" dirty="0" smtClean="0">
                        <a:solidFill>
                          <a:srgbClr val="FFFFFF"/>
                        </a:solidFill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Extensibility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</a:rPr>
                        <a:t> across verticals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</a:rPr>
                        <a:t>Cost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</a:rPr>
                        <a:t>Licensee value and credibility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</a:rPr>
                        <a:t>Time to market</a:t>
                      </a:r>
                      <a:endParaRPr lang="en-US" sz="18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Several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</a:rPr>
                        <a:t> levels removed from user</a:t>
                      </a:r>
                      <a:endParaRPr lang="en-US" sz="1800" dirty="0" smtClean="0">
                        <a:solidFill>
                          <a:srgbClr val="FFFFFF"/>
                        </a:solidFill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 smtClean="0">
                          <a:solidFill>
                            <a:srgbClr val="FFFFFF"/>
                          </a:solidFill>
                        </a:rPr>
                        <a:t>Partial</a:t>
                      </a: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</a:rPr>
                        <a:t> revenue/customer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</a:rPr>
                        <a:t>Integration</a:t>
                      </a:r>
                      <a:endParaRPr lang="en-US" sz="18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165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1024551" cy="779508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There is no “one size fits all” best path to market</a:t>
            </a:r>
            <a:endParaRPr lang="en-US" sz="4000" dirty="0">
              <a:latin typeface="+mn-lt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Oval 2"/>
          <p:cNvSpPr>
            <a:spLocks noChangeAspect="1"/>
          </p:cNvSpPr>
          <p:nvPr/>
        </p:nvSpPr>
        <p:spPr>
          <a:xfrm>
            <a:off x="3541117" y="1079348"/>
            <a:ext cx="1773598" cy="178123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Company Lifecycle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448067" y="3034938"/>
            <a:ext cx="1773598" cy="178123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Solution Maturity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5225628" y="2042702"/>
            <a:ext cx="1773598" cy="178123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Solution Form Factor</a:t>
            </a: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8168803" y="2571421"/>
            <a:ext cx="1773598" cy="178123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Solution-Channel Fit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1576919" y="1231747"/>
            <a:ext cx="1773598" cy="178123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Channel Readiness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792035" y="4520131"/>
            <a:ext cx="1773598" cy="178123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Company Business Model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2878236" y="2862458"/>
            <a:ext cx="1773598" cy="178123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Market Conditions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4504417" y="4096770"/>
            <a:ext cx="1773598" cy="178123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Solution and Channel Economics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6918907" y="991148"/>
            <a:ext cx="1773598" cy="1781230"/>
          </a:xfrm>
          <a:prstGeom prst="ellipse">
            <a:avLst/>
          </a:prstGeom>
          <a:solidFill>
            <a:srgbClr val="FDD7D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Market Size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6506882" y="3465177"/>
            <a:ext cx="1773598" cy="178123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Company Capabilities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9720975" y="1081830"/>
            <a:ext cx="1773598" cy="178123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Solution Complexity</a:t>
            </a:r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9160932" y="4237892"/>
            <a:ext cx="1773598" cy="178123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Customer Expectations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010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73152"/>
            <a:ext cx="10515600" cy="719826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Topics</a:t>
            </a:r>
            <a:endParaRPr lang="en-US" sz="40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2771" y="1172640"/>
            <a:ext cx="98348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The Basics</a:t>
            </a:r>
          </a:p>
          <a:p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Understanding the Channel</a:t>
            </a:r>
          </a:p>
          <a:p>
            <a:pPr marL="285750" indent="-285750">
              <a:buFont typeface="Arial"/>
              <a:buChar char="•"/>
            </a:pP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Enabling the Channel</a:t>
            </a:r>
          </a:p>
          <a:p>
            <a:pPr marL="285750" indent="-285750">
              <a:buFont typeface="Arial"/>
              <a:buChar char="•"/>
            </a:pP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Special Consideration</a:t>
            </a:r>
          </a:p>
          <a:p>
            <a:pPr marL="285750" indent="-285750">
              <a:buFont typeface="Arial"/>
              <a:buChar char="•"/>
            </a:pPr>
            <a:endParaRPr lang="en-US" sz="2800" dirty="0"/>
          </a:p>
          <a:p>
            <a:pPr marL="285750" indent="-285750">
              <a:buFont typeface="Arial"/>
              <a:buChar char="•"/>
            </a:pPr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123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AC8C44-5B3B-4A4E-91D4-0EA9E5E4C60E}" type="slidenum">
              <a:rPr lang="en-US" smtClean="0"/>
              <a:t>9</a:t>
            </a:fld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097495" y="2561857"/>
            <a:ext cx="9736355" cy="14051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Roboto Condensed" panose="020000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latin typeface="+mn-lt"/>
              </a:rPr>
              <a:t>The channel doesn’t work for you. </a:t>
            </a:r>
          </a:p>
          <a:p>
            <a:pPr algn="ctr"/>
            <a:r>
              <a:rPr lang="en-US" dirty="0" smtClean="0">
                <a:latin typeface="+mn-lt"/>
              </a:rPr>
              <a:t>You work for the channel.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21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B Site Color 2">
      <a:dk1>
        <a:srgbClr val="000000"/>
      </a:dk1>
      <a:lt1>
        <a:sysClr val="window" lastClr="FFFFFF"/>
      </a:lt1>
      <a:dk2>
        <a:srgbClr val="1B222B"/>
      </a:dk2>
      <a:lt2>
        <a:srgbClr val="F5F5F5"/>
      </a:lt2>
      <a:accent1>
        <a:srgbClr val="8FBF59"/>
      </a:accent1>
      <a:accent2>
        <a:srgbClr val="40A3E7"/>
      </a:accent2>
      <a:accent3>
        <a:srgbClr val="5A6B7B"/>
      </a:accent3>
      <a:accent4>
        <a:srgbClr val="F7AA4A"/>
      </a:accent4>
      <a:accent5>
        <a:srgbClr val="F4394A"/>
      </a:accent5>
      <a:accent6>
        <a:srgbClr val="981212"/>
      </a:accent6>
      <a:hlink>
        <a:srgbClr val="72F491"/>
      </a:hlink>
      <a:folHlink>
        <a:srgbClr val="FF66CC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SB Site Color 2">
      <a:dk1>
        <a:srgbClr val="000000"/>
      </a:dk1>
      <a:lt1>
        <a:sysClr val="window" lastClr="FFFFFF"/>
      </a:lt1>
      <a:dk2>
        <a:srgbClr val="1B222B"/>
      </a:dk2>
      <a:lt2>
        <a:srgbClr val="F5F5F5"/>
      </a:lt2>
      <a:accent1>
        <a:srgbClr val="8FBF59"/>
      </a:accent1>
      <a:accent2>
        <a:srgbClr val="40A3E7"/>
      </a:accent2>
      <a:accent3>
        <a:srgbClr val="5A6B7B"/>
      </a:accent3>
      <a:accent4>
        <a:srgbClr val="F7AA4A"/>
      </a:accent4>
      <a:accent5>
        <a:srgbClr val="F4394A"/>
      </a:accent5>
      <a:accent6>
        <a:srgbClr val="981212"/>
      </a:accent6>
      <a:hlink>
        <a:srgbClr val="72F491"/>
      </a:hlink>
      <a:folHlink>
        <a:srgbClr val="FF66CC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OT Body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71360</TotalTime>
  <Words>1647</Words>
  <Application>Microsoft Macintosh PowerPoint</Application>
  <PresentationFormat>Custom</PresentationFormat>
  <Paragraphs>470</Paragraphs>
  <Slides>29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Office Theme</vt:lpstr>
      <vt:lpstr>1_Office Theme</vt:lpstr>
      <vt:lpstr>SOT Body Slide</vt:lpstr>
      <vt:lpstr>PowerPoint Presentation</vt:lpstr>
      <vt:lpstr>Topics</vt:lpstr>
      <vt:lpstr>PowerPoint Presentation</vt:lpstr>
      <vt:lpstr>IoT is offered in new ways New paths to market may be required</vt:lpstr>
      <vt:lpstr>Paths to market for IoT solutions</vt:lpstr>
      <vt:lpstr>Each path has unique value and limitations</vt:lpstr>
      <vt:lpstr>There is no “one size fits all” best path to market</vt:lpstr>
      <vt:lpstr>Topics</vt:lpstr>
      <vt:lpstr>PowerPoint Presentation</vt:lpstr>
      <vt:lpstr>What is the role of the channel? More than just “reselling”…</vt:lpstr>
      <vt:lpstr>How does the channel make money? </vt:lpstr>
      <vt:lpstr>Sell to the channel first BEFORE you sell through it</vt:lpstr>
      <vt:lpstr>Selling IoT in the channel – competing priorities Manage your marketing to this reality</vt:lpstr>
      <vt:lpstr>Topics</vt:lpstr>
      <vt:lpstr>PowerPoint Presentation</vt:lpstr>
      <vt:lpstr>Key steps to selling IoT through the channel</vt:lpstr>
      <vt:lpstr>Who are your real IoT buyers?</vt:lpstr>
      <vt:lpstr>Who are your real IoT buyers?</vt:lpstr>
      <vt:lpstr>Example: Location Analytics IoT Service buyers</vt:lpstr>
      <vt:lpstr>Channel recruitment</vt:lpstr>
      <vt:lpstr>Onboarding the channel (1 to 90 days)</vt:lpstr>
      <vt:lpstr>Channel management – areas of focus</vt:lpstr>
      <vt:lpstr>Channel productivity and effectiveness</vt:lpstr>
      <vt:lpstr>Channel marketing and programs</vt:lpstr>
      <vt:lpstr>IoT Channel Enablement Framework</vt:lpstr>
      <vt:lpstr>IoT Channel Enablement Model (examples)</vt:lpstr>
      <vt:lpstr>Topics</vt:lpstr>
      <vt:lpstr>Special Considerations</vt:lpstr>
      <vt:lpstr>Questions?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The Presentation</dc:title>
  <dc:subject/>
  <dc:creator>ASUS</dc:creator>
  <cp:keywords/>
  <dc:description/>
  <cp:lastModifiedBy>Benson  Chan</cp:lastModifiedBy>
  <cp:revision>1198</cp:revision>
  <cp:lastPrinted>2017-09-20T03:49:18Z</cp:lastPrinted>
  <dcterms:created xsi:type="dcterms:W3CDTF">2015-06-30T14:30:05Z</dcterms:created>
  <dcterms:modified xsi:type="dcterms:W3CDTF">2019-05-06T22:29:52Z</dcterms:modified>
  <cp:category/>
</cp:coreProperties>
</file>